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Both headline numbers are STREAMING ROYALTIES ONLY (master + publishing). They exclude merch, tickets, direct-to-fan sales and SaaS revenue — real monetization paths with no data yet, so they are counted at zero. The math (Base scenario, auditable): FAN PAGES — $1 buys 1/20th of a $20 page; the page nets ~21.6 active pre-savers/yr (30 gross less overlap/inactive), stock compounds to ~87 by Year 5 net of churn; royalties collected over 5 years ~= $0.80 per $1; Year-5 royalty run-rate $0.27/yr x 15 = $4.09 asset value; total ~$4.90 and climbing. Cash-only break-even ~Year 6; the asset is worth your $1 by ~Month 12. PLAYLISTS — $1 buys 1/300th of a $300 playlist producing ~51,100 streams/yr; ~$0.68/yr royalties per $1 from Year 1; 5-year cash ~$3.30; $0.68 x 15 = $10.22 asset value; total ~$13.50. Cash break-even ~Month 18; the asset is worth the $1 from ~Month 2 (playlists mature in 30-60 days). If asked why 55% of growth capital goes to fan pages when playlists return more per dollar: playlisted streams are lower quality — I get emails and locations of every pre-saver (merch, shows, direct); my playlisting is unique (most artists pay for placement, I run a business behind the playlists that makes ad spend free); the balance gives the career longevity. Gun to my head, one choice: Forever Pre-Savers.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Terms are deliberately not in the deck — discuss in person. When asked directly: the structure under consideration is a SAFE; specifics (cap, ownership) are part of the conversation, and the live financial model contains illustrative scenarios an investor can explore during diligence. Key-person question: everything except the art is systemized — 40+ agents, VA layer and SOPs run content, posting, analytics and playlists day-to-day; a 6-month absence stops NEW music but not the catalog, the fan list, the playlists or their income. Downside anchor: the raise builds assets (masters, publishing, fan list, infrastructure) that exist even in the failure case — modeled floor value $4.4M.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private/tmp/claude-501/-Users-bobbydemario-Library-CloudStorage-Dropbox-TEST-BASE/8b965dfd-7dbf-4be8-b6fa-c493a6545199/scratchpad/ig/CmAQX4BjWiT.jp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50292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 ·  ANGEL ROUND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457200" y="1143000"/>
            <a:ext cx="512064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lnSpc>
                <a:spcPts val="5800"/>
              </a:lnSpc>
              <a:buNone/>
            </a:pPr>
            <a:r>
              <a:rPr lang="en-US" sz="6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Bobby</a:t>
            </a:r>
            <a:endParaRPr lang="en-US" sz="6000" dirty="0"/>
          </a:p>
          <a:p>
            <a:pPr indent="0" marL="0">
              <a:lnSpc>
                <a:spcPts val="5800"/>
              </a:lnSpc>
              <a:buNone/>
            </a:pPr>
            <a:r>
              <a:rPr lang="en-US" sz="6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DeMario</a:t>
            </a:r>
            <a:endParaRPr lang="en-US" sz="6000" dirty="0"/>
          </a:p>
        </p:txBody>
      </p:sp>
      <p:sp>
        <p:nvSpPr>
          <p:cNvPr id="5" name="Text 2"/>
          <p:cNvSpPr/>
          <p:nvPr/>
        </p:nvSpPr>
        <p:spPr>
          <a:xfrm>
            <a:off x="502920" y="3154680"/>
            <a:ext cx="4937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7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the next great independent</a:t>
            </a:r>
            <a:endParaRPr lang="en-US" sz="1700" dirty="0"/>
          </a:p>
          <a:p>
            <a:pPr indent="0" marL="0">
              <a:lnSpc>
                <a:spcPts val="2400"/>
              </a:lnSpc>
              <a:buNone/>
            </a:pPr>
            <a:r>
              <a:rPr lang="en-US" sz="17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music rights business.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502920" y="416052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Raising $400,000</a:t>
            </a:r>
            <a:pPr indent="0" marL="0">
              <a:buNone/>
            </a:pPr>
            <a:r>
              <a:rPr lang="en-US" sz="1400" dirty="0">
                <a:solidFill>
                  <a:srgbClr val="B9B5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the artist is the company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PROPRIETARY SYSTEMS — DESIGNED AND BUILT BY THE FOUNDER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8138160" cy="457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$1 turns into.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1280160"/>
            <a:ext cx="4023360" cy="2880360"/>
          </a:xfrm>
          <a:prstGeom prst="roundRect">
            <a:avLst>
              <a:gd name="adj" fmla="val 22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4264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 → FOREVER PRE-SAVERS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685800" y="1783080"/>
            <a:ext cx="3566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  →  ~$4.90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685800" y="2487168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Year 5 — streaming royalties only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85800" y="2852928"/>
            <a:ext cx="3566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$0.80 streaming royalties + $4.09 asset value (15x)</a:t>
            </a:r>
            <a:endParaRPr lang="en-US" sz="1100" dirty="0"/>
          </a:p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and still climbing after Year 5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336499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Break-even: 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 ~12 counting the asset · ~Year 6 on cash alone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685800" y="3803904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150"/>
              </a:lnSpc>
              <a:buNone/>
            </a:pPr>
            <a:r>
              <a:rPr lang="en-US" sz="9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counted above: merch, tickets and direct sales to every fan’s email + location — no data yet, pure upside.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663440" y="1280160"/>
            <a:ext cx="4023360" cy="2880360"/>
          </a:xfrm>
          <a:prstGeom prst="roundRect">
            <a:avLst>
              <a:gd name="adj" fmla="val 22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4892040" y="14264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4892040" y="1783080"/>
            <a:ext cx="3566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  →  ~$13.50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4892040" y="2487168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Year 5 — streaming royalties only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2852928"/>
            <a:ext cx="3566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$3.30 streaming royalties + $10.22 asset value (15x)</a:t>
            </a:r>
            <a:endParaRPr lang="en-US" sz="1100" dirty="0"/>
          </a:p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steady for as long as the network runs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892040" y="336499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Break-even: 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 ~2 counting the asset · Month ~18 on cash alone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892040" y="3803904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150"/>
              </a:lnSpc>
              <a:buNone/>
            </a:pPr>
            <a:r>
              <a:rPr lang="en-US" sz="9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counted above: SaaS revenue from artist leads, and ad spend covered ~3.3x by submission income.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57200" y="4315968"/>
            <a:ext cx="795528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685800" y="4370832"/>
            <a:ext cx="7498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 why not put every dollar into playlists?  </a:t>
            </a:r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Because a Forever Pre-Saver is a person I own the relationship with — playlist streams are anonymous. Forced to pick one: pre-savers — slower cash, stronger company. </a:t>
            </a:r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Asset value = 15x annual royalties, the standard music-rights multiple. Base scenario, auditable in the workbook.</a:t>
            </a:r>
            <a:endParaRPr lang="en-US" sz="950" dirty="0"/>
          </a:p>
        </p:txBody>
      </p:sp>
      <p:sp>
        <p:nvSpPr>
          <p:cNvPr id="21" name="Text 18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76072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conservative engine with an auditable floor.</a:t>
            </a:r>
            <a:endParaRPr lang="en-US" sz="3000" dirty="0"/>
          </a:p>
        </p:txBody>
      </p:sp>
      <p:pic>
        <p:nvPicPr>
          <p:cNvPr id="4" name="Image 0" descr="bar_rev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417320"/>
            <a:ext cx="4663440" cy="301752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02920" y="448056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Modeled revenue, base scenario (streaming + SaaS)</a:t>
            </a:r>
            <a:endParaRPr lang="en-US" sz="950" dirty="0"/>
          </a:p>
        </p:txBody>
      </p:sp>
      <p:sp>
        <p:nvSpPr>
          <p:cNvPr id="6" name="Text 3"/>
          <p:cNvSpPr/>
          <p:nvPr/>
        </p:nvSpPr>
        <p:spPr>
          <a:xfrm>
            <a:off x="5394960" y="141732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Year-5 enterprise value (management target)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5394960" y="1783080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5577840" y="1856232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Conservative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5577840" y="2130552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10x catalog · 3x SaaS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7040880" y="1856232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$9.0M</a:t>
            </a:r>
            <a:endParaRPr lang="en-US" sz="1900" dirty="0"/>
          </a:p>
        </p:txBody>
      </p:sp>
      <p:sp>
        <p:nvSpPr>
          <p:cNvPr id="11" name="Shape 8"/>
          <p:cNvSpPr/>
          <p:nvPr/>
        </p:nvSpPr>
        <p:spPr>
          <a:xfrm>
            <a:off x="5394960" y="2551176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5577840" y="2624328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5577840" y="2898648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15x catalog · 5x SaaS</a:t>
            </a:r>
            <a:endParaRPr lang="en-US" sz="850" dirty="0"/>
          </a:p>
        </p:txBody>
      </p:sp>
      <p:sp>
        <p:nvSpPr>
          <p:cNvPr id="14" name="Text 11"/>
          <p:cNvSpPr/>
          <p:nvPr/>
        </p:nvSpPr>
        <p:spPr>
          <a:xfrm>
            <a:off x="7040880" y="2624328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$13.75M</a:t>
            </a:r>
            <a:endParaRPr lang="en-US" sz="1900" dirty="0"/>
          </a:p>
        </p:txBody>
      </p:sp>
      <p:sp>
        <p:nvSpPr>
          <p:cNvPr id="15" name="Shape 12"/>
          <p:cNvSpPr/>
          <p:nvPr/>
        </p:nvSpPr>
        <p:spPr>
          <a:xfrm>
            <a:off x="5394960" y="3319272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5577840" y="3392424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5577840" y="3666744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18x catalog · 7x SaaS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7040880" y="3392424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$17.0M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5394960" y="4114800"/>
            <a:ext cx="32918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Bottoms-up modeled floor: $4.4M (Base). </a:t>
            </a:r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target band assumes the catalog performs at the 34.6 streams/pre-saver one song already achieved. Year-5 EBITDA +$118K; no additional equity required. The live workbook reconciles both views.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FUNDS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76072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$400K = the full 24-month build, with buffer.</a:t>
            </a:r>
            <a:endParaRPr lang="en-US" sz="3000" dirty="0"/>
          </a:p>
        </p:txBody>
      </p:sp>
      <p:pic>
        <p:nvPicPr>
          <p:cNvPr id="4" name="Image 0" descr="uof_bar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371600"/>
            <a:ext cx="4297680" cy="338328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846320" y="141732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buys by Month 24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4846320" y="178308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4892040" y="189280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1,000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892040" y="244144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fan pages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6812280" y="178308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6858000" y="189280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200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858000" y="244144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4846320" y="288036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4892040" y="299008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24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4892040" y="353872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masters + videos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6812280" y="288036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6858000" y="299008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~28K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6858000" y="353872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4846320" y="4023360"/>
            <a:ext cx="3840480" cy="777240"/>
          </a:xfrm>
          <a:prstGeom prst="roundRect">
            <a:avLst>
              <a:gd name="adj" fmla="val 8235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5029200" y="4114800"/>
            <a:ext cx="34747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$400K covers the full 24-month build on its own.  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Early revenue the business earns along the way (~$154K modeled) is extra cushion on top — the round is build capital, not payroll.</a:t>
            </a:r>
            <a:endParaRPr lang="en-US" sz="1050" dirty="0"/>
          </a:p>
        </p:txBody>
      </p:sp>
      <p:sp>
        <p:nvSpPr>
          <p:cNvPr id="20" name="Text 1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COMPETITIVE ADVANTAGE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Bobby wins.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audience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pages, pre-savers, emails — demand that can't be de-platformed or rented back.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24612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42900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ownership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42900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Masters and publishing. Every dollar of catalog value accrues to this company.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603504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cost structure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21792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40+ agents built solo. Label-scale operations at a fraction of label-scale cost.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45720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4008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 allocator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4008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turned skills into ~$81K of business revenue and reinvested it into the mission.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24612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342900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Execution velocity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42900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504 songs written. Weekly release cadence. Systems, not resolutions.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603504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21792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= product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21792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Nobody outworks the person whose own career is the asset being compounded.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02920" y="4389120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8E8B9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“The tools will commoditize. Judgment won’t.”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LONG-TERM VISION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Ten years of compounding, funded by the catalog itself.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84048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21208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M0–6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21208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Build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21208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500 fan pages, 100 playlists, AI ops, release engine live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103120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2240280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M7–18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2240280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First cycle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240280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Pre-savers, streams, first SaaS revenue, catalog cash flow begins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3822192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3959352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M19–30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959352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Compound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959352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Reinvest: 1,000 pages, 200 playlists, ~50K pre-savers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541264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5678424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Y3–5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678424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Scale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678424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3,000 pages, 500 playlists, 145K pre-savers, 60 masters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7260336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397496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Y5–10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7397496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Leverage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397496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Advances, JV optionality, catalog value compounding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457200" y="3886200"/>
            <a:ext cx="8229600" cy="914400"/>
          </a:xfrm>
          <a:prstGeom prst="roundRect">
            <a:avLst>
              <a:gd name="adj" fmla="val 7000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85800" y="4005072"/>
            <a:ext cx="77724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advances become the growth engine:  </a:t>
            </a:r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$75K–$1.75M of non-dilutive capital unlocks as royalties grow. Label partnerships become leverage the company can choose — never a dependency it needs.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EXIT OPTIONALITY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Six paths to liquidity — dependent on none.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98755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catalog sale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Sell a slice of proven royalties at 10–18x while keeping control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324612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42900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377647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Royalty financing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42900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Non-dilutive advances against catalog cash flow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603504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21792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656539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deal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21792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 + upstreaming from AWAL / Orchard relationships already in place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45720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64008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98755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label JV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4008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 from strength — infrastructure makes it leverage, not rescue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324612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342900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700" dirty="0"/>
          </a:p>
        </p:txBody>
      </p:sp>
      <p:sp>
        <p:nvSpPr>
          <p:cNvPr id="22" name="Text 20"/>
          <p:cNvSpPr/>
          <p:nvPr/>
        </p:nvSpPr>
        <p:spPr>
          <a:xfrm>
            <a:off x="377647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acquisition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342900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Catalog + audience + AI stack as an acquirable platform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603504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21792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700" dirty="0"/>
          </a:p>
        </p:txBody>
      </p:sp>
      <p:sp>
        <p:nvSpPr>
          <p:cNvPr id="26" name="Text 24"/>
          <p:cNvSpPr/>
          <p:nvPr/>
        </p:nvSpPr>
        <p:spPr>
          <a:xfrm>
            <a:off x="656539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 independent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621792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Distribute cash flow — the base case is a business, not an exit bet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502920" y="4315968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Management optimizes enterprise value — not a predetermined exit.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INVESTMENT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852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$400,000 to build the machine that builds the artist.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3977640" cy="3246120"/>
          </a:xfrm>
          <a:prstGeom prst="roundRect">
            <a:avLst>
              <a:gd name="adj" fmla="val 197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627632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company owns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85800" y="1993392"/>
            <a:ext cx="356616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dollar of the raise builds assets held inside the company: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of every master recording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of all publishing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fan page + playlist network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operating system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Leverage Music backend SaaS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85800" y="3977640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now: the system is proven at small scale. Capital — not talent, not infrastructure — is the bottleneck.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4709160" y="146304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raise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709160" y="1828800"/>
            <a:ext cx="3977640" cy="1051560"/>
          </a:xfrm>
          <a:prstGeom prst="roundRect">
            <a:avLst>
              <a:gd name="adj" fmla="val 608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937760" y="1938528"/>
            <a:ext cx="3566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$400,000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4937760" y="2487168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complete 24-month build budget — catalog, audience, infrastructure.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709160" y="3063240"/>
            <a:ext cx="3977640" cy="731520"/>
          </a:xfrm>
          <a:prstGeom prst="roundRect">
            <a:avLst>
              <a:gd name="adj" fmla="val 875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937760" y="3145536"/>
            <a:ext cx="356616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50"/>
              </a:lnSpc>
              <a:buNone/>
            </a:pPr>
            <a:r>
              <a:rPr lang="en-US" sz="10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Downside protection: </a:t>
            </a:r>
            <a:pPr indent="0" marL="0">
              <a:lnSpc>
                <a:spcPts val="125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 if growth stalls, the capital has built owned assets — masters, publishing, fan list, playlists — with a modeled floor value of $4.4M.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709160" y="3977640"/>
            <a:ext cx="39776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4937760" y="405079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 and terms: </a:t>
            </a:r>
            <a:pPr indent="0" marL="0"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discussed in person.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private/tmp/claude-501/-Users-bobbydemario-Library-CloudStorage-Dropbox-TEST-BASE/8b965dfd-7dbf-4be8-b6fa-c493a6545199/scratchpad/ig/CmAQX4BjWiT.jpg">    </p:cNvPr>
          <p:cNvPicPr>
            <a:picLocks noChangeAspect="1"/>
          </p:cNvPicPr>
          <p:nvPr/>
        </p:nvPicPr>
        <p:blipFill>
          <a:blip r:embed="rId1">
            <a:alphaModFix amt="70000"/>
          </a:blip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0D12">
              <a:alpha val="70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731520" y="1371600"/>
            <a:ext cx="768096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“The only thing that ever stopped me from building</a:t>
            </a: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million-dollar company was my music.</a:t>
            </a: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 I made my music the company.”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731520" y="361188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Bobby DeMario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31520" y="4434840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bobbydm45@gmail.com   ·   @bobbydemario   ·   data room + live financial model available for diligence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FOUNDER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852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He de-risked himself before asking for a dollar.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472184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504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783080" y="1472184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songs written, hundreds of demos — 8 years of deliberate craft before raising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57200" y="2276856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40080" y="2331720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~$81K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783080" y="2331720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cumulative self-generated revenue, verified across 3 payment rails — a UGC agency with ~51 active brand clients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3136392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40080" y="3191256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40+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1783080" y="3191256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agents built solo — an operating company that runs content, posting, analytics and outreach without headcount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57200" y="3995928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40080" y="4050792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$14K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1783080" y="4050792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 deal offered before he had any following — he kept his masters instead and built the machine</a:t>
            </a:r>
            <a:endParaRPr lang="en-US" sz="1100" dirty="0"/>
          </a:p>
        </p:txBody>
      </p:sp>
      <p:pic>
        <p:nvPicPr>
          <p:cNvPr id="16" name="Image 0" descr="/private/tmp/claude-501/-Users-bobbydemario-Library-CloudStorage-Dropbox-TEST-BASE/8b965dfd-7dbf-4be8-b6fa-c493a6545199/scratchpad/ig/CtwknXiL4Og.jp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126480" y="1371600"/>
            <a:ext cx="2560320" cy="2286000"/>
          </a:xfrm>
          <a:prstGeom prst="rect">
            <a:avLst/>
          </a:prstGeom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pic>
      <p:sp>
        <p:nvSpPr>
          <p:cNvPr id="17" name="Text 14"/>
          <p:cNvSpPr/>
          <p:nvPr/>
        </p:nvSpPr>
        <p:spPr>
          <a:xfrm>
            <a:off x="6126480" y="3794760"/>
            <a:ext cx="25603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50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“When capital became the bottleneck, he built businesses capable of funding the mission.”</a:t>
            </a:r>
            <a:endParaRPr lang="en-US" sz="1150" dirty="0"/>
          </a:p>
        </p:txBody>
      </p:sp>
      <p:sp>
        <p:nvSpPr>
          <p:cNvPr id="18" name="Text 15"/>
          <p:cNvSpPr/>
          <p:nvPr/>
        </p:nvSpPr>
        <p:spPr>
          <a:xfrm>
            <a:off x="6126480" y="464515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Investment Committee Memo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OPPORTUNITY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Music catalogs became an institutional asset class.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$1.27B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Queen catalog — Sony, 2024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3273552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64992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$200M+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3364992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Justin Bieber catalog — Hipgnosis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6089904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81344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13–18x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6181344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multiples on quality catalogs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502920" y="2788920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capital — Blackstone, KKR, Apollo — now buys music royalties as a durable, uncorrelated yield asset. </a:t>
            </a:r>
            <a:pPr indent="0" marL="0">
              <a:lnSpc>
                <a:spcPts val="1700"/>
              </a:lnSpc>
              <a:buNone/>
            </a:pPr>
            <a:r>
              <a:rPr lang="en-US" sz="130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Comps are asset-class evidence, not projections.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457200" y="3383280"/>
            <a:ext cx="8229600" cy="1325880"/>
          </a:xfrm>
          <a:prstGeom prst="roundRect">
            <a:avLst>
              <a:gd name="adj" fmla="val 4828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85800" y="3520440"/>
            <a:ext cx="7772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changed for independents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85800" y="3840480"/>
            <a:ext cx="7772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Distribution, audience, data and AI operations — the stack majors monopolized — can now be owned by one artist. </a:t>
            </a:r>
            <a:pPr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 when the artist owns 100% of masters and publishing, every dollar of catalog value accrues to the company.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Artists rent everything — so nothing compounds.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59105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Rented audience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685800" y="190195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Followers live on platforms. One algorithm change erases years of reach.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663440" y="146304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892040" y="159105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Evaporating spend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892040" y="190195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Marketing dollars buy impressions, not assets. Nothing is owned after the campaign.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278892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85800" y="291693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every release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85800" y="322783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song restarts from nothing — no permanent demand carries over.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663440" y="278892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892040" y="291693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Middlemen own the data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892040" y="322783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Labels, agencies and platforms keep the margin and the learning.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02920" y="4251960"/>
            <a:ext cx="8138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“Most artists don’t fail from lack of ambition. They run out of runway before the data becomes meaningful.”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 operating system that turns spend into owned assets.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57276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865376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network of owned theme pages that recruit fans permanently — $20 builds a page that produces fans every year.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324612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429000" y="157276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429000" y="1865376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Fans who automatically save every future release. Permanent, compounding demand — owned, not rented.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603504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572768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217920" y="1865376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distribution: playlists that stream the catalog daily and generate artist leads as a byproduct.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45720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40080" y="30175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Weekly releases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40080" y="3310128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flagship songs per year — 60 masters by Year 5, 100% owned, masters and publishing.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24612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3429000" y="30175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operations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429000" y="3310128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40+ agents already run content, posting, analytics and outreach. Structural cost advantage over any label.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03504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217920" y="30175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SaaS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217920" y="3310128"/>
            <a:ext cx="2395728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Leverage Music monetizes the same infrastructure to other artists — recurring revenue behind the artist.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502920" y="4407408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hero is the artist. The infrastructure exists to make every release bigger than the last.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FLYWHEEL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dollar becomes an asset that feeds the next.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02920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02920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2313432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2642616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2642616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4453128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4782312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782312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6592824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6922008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922008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Music Rights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6922008" y="2304288"/>
            <a:ext cx="18105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502920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502920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Value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3401568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3401568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Reinvestment</a:t>
            </a:r>
            <a:endParaRPr lang="en-US" sz="1350" dirty="0"/>
          </a:p>
        </p:txBody>
      </p:sp>
      <p:sp>
        <p:nvSpPr>
          <p:cNvPr id="20" name="Shape 18"/>
          <p:cNvSpPr/>
          <p:nvPr/>
        </p:nvSpPr>
        <p:spPr>
          <a:xfrm>
            <a:off x="6300216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300216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Cash Flow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2880360" y="2788920"/>
            <a:ext cx="521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5779008" y="2788920"/>
            <a:ext cx="521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502920" y="2304288"/>
            <a:ext cx="2377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502920" y="3886200"/>
            <a:ext cx="8138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5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Marketing spend becomes infrastructure. Infrastructure becomes permanent demand.</a:t>
            </a:r>
            <a:endParaRPr lang="en-US" sz="1500" dirty="0"/>
          </a:p>
          <a:p>
            <a:pPr algn="ctr" indent="0" marL="0">
              <a:lnSpc>
                <a:spcPts val="2000"/>
              </a:lnSpc>
              <a:buNone/>
            </a:pPr>
            <a:r>
              <a:rPr lang="en-US" sz="15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Permanent demand becomes music rights value.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HISTORICAL, VERIFIED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66928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machine already works at small scale.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0292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333,581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50292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Spotify streams, 10 songs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233172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237744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+126%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237744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streams, 28 days to Jul 1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420624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25196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4,908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25196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 (live)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5720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50292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202K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0292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pre-saves collected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33172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237744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43.8K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237744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Instagram followers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20624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1.4M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425196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YouTube Shorts views</a:t>
            </a:r>
            <a:endParaRPr lang="en-US" sz="1050" dirty="0"/>
          </a:p>
        </p:txBody>
      </p:sp>
      <p:pic>
        <p:nvPicPr>
          <p:cNvPr id="22" name="Image 0" descr="spotify_stat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6480" y="1554480"/>
            <a:ext cx="2606040" cy="987552"/>
          </a:xfrm>
          <a:prstGeom prst="rect">
            <a:avLst/>
          </a:prstGeom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pic>
      <p:sp>
        <p:nvSpPr>
          <p:cNvPr id="23" name="Text 20"/>
          <p:cNvSpPr/>
          <p:nvPr/>
        </p:nvSpPr>
        <p:spPr>
          <a:xfrm>
            <a:off x="6126480" y="263347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Spotify for Artists — 28-day window to Jun 29</a:t>
            </a:r>
            <a:endParaRPr lang="en-US" sz="900" dirty="0"/>
          </a:p>
        </p:txBody>
      </p:sp>
      <p:sp>
        <p:nvSpPr>
          <p:cNvPr id="24" name="Shape 21"/>
          <p:cNvSpPr/>
          <p:nvPr/>
        </p:nvSpPr>
        <p:spPr>
          <a:xfrm>
            <a:off x="6126480" y="3566160"/>
            <a:ext cx="2606040" cy="1051560"/>
          </a:xfrm>
          <a:prstGeom prst="roundRect">
            <a:avLst>
              <a:gd name="adj" fmla="val 608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2"/>
          <p:cNvSpPr/>
          <p:nvPr/>
        </p:nvSpPr>
        <p:spPr>
          <a:xfrm>
            <a:off x="6309360" y="3675888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claim is documented.
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12-folder data room: revenue rails, contracts, dashboards, agents.</a:t>
            </a:r>
            <a:endParaRPr lang="en-US" sz="1050" dirty="0"/>
          </a:p>
        </p:txBody>
      </p:sp>
      <p:sp>
        <p:nvSpPr>
          <p:cNvPr id="26" name="Text 23"/>
          <p:cNvSpPr/>
          <p:nvPr/>
        </p:nvSpPr>
        <p:spPr>
          <a:xfrm>
            <a:off x="457200" y="4114800"/>
            <a:ext cx="53949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Plus: 17K saves (+11,534%), 7.9K Spotify followers, 83.5K owned fanbase (7,489 emails), ~$81K cumulative business revenue — and playlist submission income already hitting the bank.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stream pays twice. The stack pays a third time.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5836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 recordings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5836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 owned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5836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artist owns every master outright. Streaming royalties flow directly to the company — no label split.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49300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Publishing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349300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 owned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9300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Bobby writes everything. Songwriter royalties add ~25% on top of master revenue for the same stream.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2648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32764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SaaS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32764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$99 / month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32764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Leverage Music sells artist services to leads generated free by the playlist network. Recurring, behind the artist.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3977640"/>
            <a:ext cx="8229600" cy="777240"/>
          </a:xfrm>
          <a:prstGeom prst="roundRect">
            <a:avLst>
              <a:gd name="adj" fmla="val 8235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685800" y="4069080"/>
            <a:ext cx="77724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Deliberately excluded from the model:  </a:t>
            </a:r>
            <a:pPr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touring, merch, memberships, sync, brand partnerships. All upside, none of it needed for the thesis.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UNIT ECONOMICS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Measured, not imagined.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5544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$0.67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2148840" y="15636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 per Forever Pre-Saver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685800" y="21305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 fan page produces ~30 permanent pre-savers per year. A live page (@singerboybobby) delivered 42 this past year.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14173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892040" y="15544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7.76</a:t>
            </a:r>
            <a:endParaRPr lang="en-US" sz="2700" dirty="0"/>
          </a:p>
        </p:txBody>
      </p:sp>
      <p:sp>
        <p:nvSpPr>
          <p:cNvPr id="10" name="Text 8"/>
          <p:cNvSpPr/>
          <p:nvPr/>
        </p:nvSpPr>
        <p:spPr>
          <a:xfrm>
            <a:off x="6355080" y="15636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measured streams / pre-saver / release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892040" y="21305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real data: 333,581 streams ÷ 4,300 pre-savers. Best song: 34.6. Model base: 12.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57200" y="30175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85800" y="31546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$1,000</a:t>
            </a:r>
            <a:endParaRPr lang="en-US" sz="2700" dirty="0"/>
          </a:p>
        </p:txBody>
      </p:sp>
      <p:sp>
        <p:nvSpPr>
          <p:cNvPr id="14" name="Text 12"/>
          <p:cNvSpPr/>
          <p:nvPr/>
        </p:nvSpPr>
        <p:spPr>
          <a:xfrm>
            <a:off x="2148840" y="31638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all-in cost per flagship release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85800" y="37307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Year-1 release reaches ~300K lifetime streams; the same $1,000 song reaches ~1.8M at Year-5 audience scale.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663440" y="30175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4892040" y="31546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330%</a:t>
            </a:r>
            <a:endParaRPr lang="en-US" sz="2700" dirty="0"/>
          </a:p>
        </p:txBody>
      </p:sp>
      <p:sp>
        <p:nvSpPr>
          <p:cNvPr id="18" name="Text 16"/>
          <p:cNvSpPr/>
          <p:nvPr/>
        </p:nvSpPr>
        <p:spPr>
          <a:xfrm>
            <a:off x="6355080" y="31638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playlist self-funding ratio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892040" y="37307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 builds a playlist (~51K streams/yr). Submission revenue runs ~3.3x ad spend — curator payouts already hitting the bank today.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502920" y="4617720"/>
            <a:ext cx="8138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SaaS: $396 LTV at effectively $0 CAC — leads are a free byproduct of the playlist network.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Bobby DeMario — $400K Angel Round</dc:title>
  <dc:subject>PptxGenJS Presentation</dc:subject>
  <dc:creator>Bobby DeMario</dc:creator>
  <cp:lastModifiedBy>Bobby DeMario</cp:lastModifiedBy>
  <cp:revision>1</cp:revision>
  <dcterms:created xsi:type="dcterms:W3CDTF">2026-07-04T15:37:26Z</dcterms:created>
  <dcterms:modified xsi:type="dcterms:W3CDTF">2026-07-04T15:37:26Z</dcterms:modified>
</cp:coreProperties>
</file>