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dia/image-1-1.jpg" ContentType="image/jpg"/>
  <Override PartName="/ppt/media/image-17-1.jpg" ContentType="image/jpg"/>
  <Override PartName="/ppt/media/image-2-1.jpg" ContentType="image/jpg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3" r:id="rId24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notesMasterIdLst>
    <p:notesMasterId r:id="rId1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" Target="slides/slide9.xml"/><Relationship Id="rId10" Type="http://schemas.openxmlformats.org/officeDocument/2006/relationships/slide" Target="slides/slide10.xml"/><Relationship Id="rId11" Type="http://schemas.openxmlformats.org/officeDocument/2006/relationships/slide" Target="slides/slide11.xml"/><Relationship Id="rId12" Type="http://schemas.openxmlformats.org/officeDocument/2006/relationships/slide" Target="slides/slide12.xml"/><Relationship Id="rId13" Type="http://schemas.openxmlformats.org/officeDocument/2006/relationships/slide" Target="slides/slide13.xml"/><Relationship Id="rId14" Type="http://schemas.openxmlformats.org/officeDocument/2006/relationships/slide" Target="slides/slide14.xml"/><Relationship Id="rId15" Type="http://schemas.openxmlformats.org/officeDocument/2006/relationships/slide" Target="slides/slide15.xml"/><Relationship Id="rId16" Type="http://schemas.openxmlformats.org/officeDocument/2006/relationships/slide" Target="slides/slide16.xml"/><Relationship Id="rId17" Type="http://schemas.openxmlformats.org/officeDocument/2006/relationships/slide" Target="slides/slide17.xml"/><Relationship Id="rId18" Type="http://schemas.openxmlformats.org/officeDocument/2006/relationships/slide" Target="slides/slide18.xml"/><Relationship Id="rId19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24" Type="http://schemas.openxmlformats.org/officeDocument/2006/relationships/slide" Target="slides/slide2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Both headline numbers are STREAMING ROYALTIES ONLY (master + publishing). They exclude merch, tickets, direct-to-fan sales and SaaS revenue — real monetization paths with no data yet, so they are counted at zero. The math (Base scenario, auditable): FAN PAGES — $1 buys 1/20th of a $20 page; the page nets ~21.6 active pre-savers/yr (30 gross less overlap/inactive), stock compounds to ~87 by Year 5 net of churn; royalties collected over 5 years ~= $0.80 per $1; Year-5 royalty run-rate $0.27/yr x 15 = $4.09 asset value; total ~$4.90 and climbing. Cash-only break-even ~Year 6; the asset is worth your $1 by ~Month 12. PLAYLISTS — $1 buys 1/300th of a $300 playlist producing ~51,100 streams/yr; ~$0.68/yr royalties per $1 from Year 1; 5-year cash ~$3.30; $0.68 x 15 = $10.22 asset value; total ~$13.50. Cash break-even ~Month 18; the asset is worth the $1 from ~Month 2 (playlists mature in 30-60 days). If asked why 55% of growth capital goes to fan pages when playlists return more per dollar: playlisted streams are lower quality — I get emails and locations of every pre-saver (merch, shows, direct); my playlisting is unique (most artists pay for placement, I run a business behind the playlists that makes ad spend free); the balance gives the career longevity. Gun to my head, one choice: Forever Pre-Savers.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Terms are deliberately not in the deck — discuss in person. When asked directly: the structure under consideration is a SAFE; specifics (cap, ownership) are part of the conversation, and the live financial model contains illustrative scenarios an investor can explore during diligence. Key-person question: everything except the art is systemized — 40+ agents, VA layer and SOPs run content, posting, analytics and playlists day-to-day; a 6-month absence stops NEW music but not the catalog, the fan list, the playlists or their income. Downside anchor: the raise builds assets (masters, publishing, fan list, infrastructure) that exist even in the failure case — modeled floor value $4.4M.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image" Target="../media/image-1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image" Target="../media/image-17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image" Target="../media/image-2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private/tmp/claude-501/-Users-bobbydemario-Library-CloudStorage-Dropbox-TEST-BASE/8b965dfd-7dbf-4be8-b6fa-c493a6545199/scratchpad/ig/CmAQX4BjWiT.jp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5760720" y="0"/>
            <a:ext cx="338328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02920" y="502920"/>
            <a:ext cx="4937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CONFIDENTIAL  ·  ANGEL ROUND</a:t>
            </a:r>
            <a:endParaRPr lang="en-US" sz="1050" dirty="0"/>
          </a:p>
        </p:txBody>
      </p:sp>
      <p:sp>
        <p:nvSpPr>
          <p:cNvPr id="4" name="Text 1"/>
          <p:cNvSpPr/>
          <p:nvPr/>
        </p:nvSpPr>
        <p:spPr>
          <a:xfrm>
            <a:off x="457200" y="1143000"/>
            <a:ext cx="5120640" cy="1828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lnSpc>
                <a:spcPts val="5800"/>
              </a:lnSpc>
              <a:buNone/>
            </a:pPr>
            <a:r>
              <a:rPr lang="en-US" sz="6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Bobby</a:t>
            </a:r>
            <a:endParaRPr lang="en-US" sz="6000" dirty="0"/>
          </a:p>
          <a:p>
            <a:pPr indent="0" marL="0">
              <a:lnSpc>
                <a:spcPts val="5800"/>
              </a:lnSpc>
              <a:buNone/>
            </a:pPr>
            <a:r>
              <a:rPr lang="en-US" sz="6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DeMario</a:t>
            </a:r>
            <a:endParaRPr lang="en-US" sz="6000" dirty="0"/>
          </a:p>
        </p:txBody>
      </p:sp>
      <p:sp>
        <p:nvSpPr>
          <p:cNvPr id="5" name="Text 2"/>
          <p:cNvSpPr/>
          <p:nvPr/>
        </p:nvSpPr>
        <p:spPr>
          <a:xfrm>
            <a:off x="502920" y="3154680"/>
            <a:ext cx="49377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400"/>
              </a:lnSpc>
              <a:buNone/>
            </a:pPr>
            <a:r>
              <a:rPr lang="en-US" sz="17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Building the next superstar.</a:t>
            </a:r>
            <a:endParaRPr lang="en-US" sz="1700" dirty="0"/>
          </a:p>
        </p:txBody>
      </p:sp>
      <p:sp>
        <p:nvSpPr>
          <p:cNvPr id="6" name="Text 3"/>
          <p:cNvSpPr/>
          <p:nvPr/>
        </p:nvSpPr>
        <p:spPr>
          <a:xfrm>
            <a:off x="502920" y="4160520"/>
            <a:ext cx="5029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Raising $400,000</a:t>
            </a:r>
            <a:pPr indent="0" marL="0">
              <a:buNone/>
            </a:pP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UNIT ECONOMICS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Measured, not imagined.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17320"/>
            <a:ext cx="4023360" cy="1463040"/>
          </a:xfrm>
          <a:prstGeom prst="roundRect">
            <a:avLst>
              <a:gd name="adj" fmla="val 437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85800" y="1554480"/>
            <a:ext cx="1371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$0.67</a:t>
            </a:r>
            <a:endParaRPr lang="en-US" sz="2700" dirty="0"/>
          </a:p>
        </p:txBody>
      </p:sp>
      <p:sp>
        <p:nvSpPr>
          <p:cNvPr id="6" name="Text 4"/>
          <p:cNvSpPr/>
          <p:nvPr/>
        </p:nvSpPr>
        <p:spPr>
          <a:xfrm>
            <a:off x="2148840" y="1563624"/>
            <a:ext cx="2240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1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 per Forever Pre-Saver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685800" y="2130552"/>
            <a:ext cx="3611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$20 page produces ~30 pre-savers a year. A live page delivered 42.</a:t>
            </a:r>
            <a:endParaRPr lang="en-US" sz="1050" dirty="0"/>
          </a:p>
        </p:txBody>
      </p:sp>
      <p:sp>
        <p:nvSpPr>
          <p:cNvPr id="8" name="Shape 6"/>
          <p:cNvSpPr/>
          <p:nvPr/>
        </p:nvSpPr>
        <p:spPr>
          <a:xfrm>
            <a:off x="4663440" y="1417320"/>
            <a:ext cx="4023360" cy="1463040"/>
          </a:xfrm>
          <a:prstGeom prst="roundRect">
            <a:avLst>
              <a:gd name="adj" fmla="val 437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4892040" y="1554480"/>
            <a:ext cx="1371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7.76</a:t>
            </a:r>
            <a:endParaRPr lang="en-US" sz="2700" dirty="0"/>
          </a:p>
        </p:txBody>
      </p:sp>
      <p:sp>
        <p:nvSpPr>
          <p:cNvPr id="10" name="Text 8"/>
          <p:cNvSpPr/>
          <p:nvPr/>
        </p:nvSpPr>
        <p:spPr>
          <a:xfrm>
            <a:off x="6355080" y="1563624"/>
            <a:ext cx="2240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1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measured streams / pre-saver / release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4892040" y="2130552"/>
            <a:ext cx="3611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333,581 streams ÷ 4,300 pre-savers. Best song 34.6. Model base 12.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457200" y="3017520"/>
            <a:ext cx="4023360" cy="1463040"/>
          </a:xfrm>
          <a:prstGeom prst="roundRect">
            <a:avLst>
              <a:gd name="adj" fmla="val 437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685800" y="3154680"/>
            <a:ext cx="1371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$1,000</a:t>
            </a:r>
            <a:endParaRPr lang="en-US" sz="2700" dirty="0"/>
          </a:p>
        </p:txBody>
      </p:sp>
      <p:sp>
        <p:nvSpPr>
          <p:cNvPr id="14" name="Text 12"/>
          <p:cNvSpPr/>
          <p:nvPr/>
        </p:nvSpPr>
        <p:spPr>
          <a:xfrm>
            <a:off x="2148840" y="3163824"/>
            <a:ext cx="2240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1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all-in cost per flagship release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685800" y="3730752"/>
            <a:ext cx="3611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Year-1 release: ~300K lifetime streams. Same song at Year-5 scale: ~1.8M.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4663440" y="3017520"/>
            <a:ext cx="4023360" cy="1463040"/>
          </a:xfrm>
          <a:prstGeom prst="roundRect">
            <a:avLst>
              <a:gd name="adj" fmla="val 437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4892040" y="3154680"/>
            <a:ext cx="1371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330%</a:t>
            </a:r>
            <a:endParaRPr lang="en-US" sz="2700" dirty="0"/>
          </a:p>
        </p:txBody>
      </p:sp>
      <p:sp>
        <p:nvSpPr>
          <p:cNvPr id="18" name="Text 16"/>
          <p:cNvSpPr/>
          <p:nvPr/>
        </p:nvSpPr>
        <p:spPr>
          <a:xfrm>
            <a:off x="6355080" y="3163824"/>
            <a:ext cx="2240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1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playlist self-funding ratio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4892040" y="3730752"/>
            <a:ext cx="3611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$300 builds a playlist (~51K streams/yr). Submission revenue runs ~3.3x ad spend.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502920" y="4617720"/>
            <a:ext cx="8138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50" i="1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SaaS: $396 LTV at effectively $0 CAC.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PROPRIETARY SYSTEMS — DESIGNED AND BUILT BY THE FOUNDER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548640"/>
            <a:ext cx="8138160" cy="457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 $1 turns into.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457200" y="1280160"/>
            <a:ext cx="4023360" cy="2880360"/>
          </a:xfrm>
          <a:prstGeom prst="roundRect">
            <a:avLst>
              <a:gd name="adj" fmla="val 2222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85800" y="1426464"/>
            <a:ext cx="3566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FAN PAGES → FOREVER PRE-SAVERS</a:t>
            </a:r>
            <a:endParaRPr lang="en-US" sz="1150" dirty="0"/>
          </a:p>
        </p:txBody>
      </p:sp>
      <p:sp>
        <p:nvSpPr>
          <p:cNvPr id="6" name="Text 4"/>
          <p:cNvSpPr/>
          <p:nvPr/>
        </p:nvSpPr>
        <p:spPr>
          <a:xfrm>
            <a:off x="685800" y="1783080"/>
            <a:ext cx="35661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  →  ~$4.90</a:t>
            </a:r>
            <a:endParaRPr lang="en-US" sz="4000" dirty="0"/>
          </a:p>
        </p:txBody>
      </p:sp>
      <p:sp>
        <p:nvSpPr>
          <p:cNvPr id="7" name="Text 5"/>
          <p:cNvSpPr/>
          <p:nvPr/>
        </p:nvSpPr>
        <p:spPr>
          <a:xfrm>
            <a:off x="685800" y="2487168"/>
            <a:ext cx="3566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Year 5 — streaming royalties only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85800" y="2852928"/>
            <a:ext cx="3566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= $0.80 streaming royalties + $4.09 asset value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3364992"/>
            <a:ext cx="3566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Break-even: </a:t>
            </a:r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 ~12 counting the asset · ~Year 6 on cash alone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685800" y="3803904"/>
            <a:ext cx="3566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150"/>
              </a:lnSpc>
              <a:buNone/>
            </a:pPr>
            <a:r>
              <a:rPr lang="en-US" sz="950" i="1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counted: merch, tickets and direct sales to every fan's email.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4663440" y="1280160"/>
            <a:ext cx="4023360" cy="2880360"/>
          </a:xfrm>
          <a:prstGeom prst="roundRect">
            <a:avLst>
              <a:gd name="adj" fmla="val 2222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4892040" y="1426464"/>
            <a:ext cx="3566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OWNED PLAYLISTS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4892040" y="1783080"/>
            <a:ext cx="35661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  →  ~$13.50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4892040" y="2487168"/>
            <a:ext cx="3566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by Year 5 — streaming royalties only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892040" y="2852928"/>
            <a:ext cx="3566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= $3.30 streaming royalties + $10.22 asset value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4892040" y="3364992"/>
            <a:ext cx="3566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Break-even: </a:t>
            </a:r>
            <a:pPr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 ~2 counting the asset · Month ~18 on cash alone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4892040" y="3803904"/>
            <a:ext cx="3566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150"/>
              </a:lnSpc>
              <a:buNone/>
            </a:pPr>
            <a:r>
              <a:rPr lang="en-US" sz="950" i="1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counted: SaaS revenue from artist leads.</a:t>
            </a:r>
            <a:endParaRPr lang="en-US" sz="950" dirty="0"/>
          </a:p>
        </p:txBody>
      </p:sp>
      <p:sp>
        <p:nvSpPr>
          <p:cNvPr id="18" name="Shape 16"/>
          <p:cNvSpPr/>
          <p:nvPr/>
        </p:nvSpPr>
        <p:spPr>
          <a:xfrm>
            <a:off x="457200" y="4315968"/>
            <a:ext cx="7955280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685800" y="4370832"/>
            <a:ext cx="7498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not put every dollar into playlists?  A pre-saver is a person I own the relationship with. Playlist streams are anonymous. Asset value = 15x annual royalties.</a:t>
            </a:r>
            <a:pPr indent="0" marL="0">
              <a:lnSpc>
                <a:spcPts val="1200"/>
              </a:lnSpc>
              <a:buNone/>
            </a:pPr>
            <a:pPr indent="0" marL="0">
              <a:lnSpc>
                <a:spcPts val="1200"/>
              </a:lnSpc>
              <a:buNone/>
            </a:pPr>
            <a:endParaRPr lang="en-US" sz="950" dirty="0"/>
          </a:p>
        </p:txBody>
      </p:sp>
      <p:sp>
        <p:nvSpPr>
          <p:cNvPr id="21" name="Text 18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FINANCIAL MODEL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576072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 conservative engine with an auditable floor.</a:t>
            </a:r>
            <a:endParaRPr lang="en-US" sz="3000" dirty="0"/>
          </a:p>
        </p:txBody>
      </p:sp>
      <p:pic>
        <p:nvPicPr>
          <p:cNvPr id="4" name="Image 0" descr="bar_rev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1417320"/>
            <a:ext cx="4663440" cy="301752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02920" y="448056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Modeled revenue, base scenario (streaming + SaaS)</a:t>
            </a:r>
            <a:endParaRPr lang="en-US" sz="950" dirty="0"/>
          </a:p>
        </p:txBody>
      </p:sp>
      <p:sp>
        <p:nvSpPr>
          <p:cNvPr id="6" name="Text 3"/>
          <p:cNvSpPr/>
          <p:nvPr/>
        </p:nvSpPr>
        <p:spPr>
          <a:xfrm>
            <a:off x="5394960" y="1417320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Year-5 enterprise value (management target)</a:t>
            </a:r>
            <a:endParaRPr lang="en-US" sz="1150" dirty="0"/>
          </a:p>
        </p:txBody>
      </p:sp>
      <p:sp>
        <p:nvSpPr>
          <p:cNvPr id="7" name="Shape 4"/>
          <p:cNvSpPr/>
          <p:nvPr/>
        </p:nvSpPr>
        <p:spPr>
          <a:xfrm>
            <a:off x="5394960" y="1783080"/>
            <a:ext cx="3291840" cy="658368"/>
          </a:xfrm>
          <a:prstGeom prst="roundRect">
            <a:avLst>
              <a:gd name="adj" fmla="val 9722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5577840" y="1856232"/>
            <a:ext cx="1463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Conservative</a:t>
            </a:r>
            <a:endParaRPr lang="en-US" sz="1150" dirty="0"/>
          </a:p>
        </p:txBody>
      </p:sp>
      <p:sp>
        <p:nvSpPr>
          <p:cNvPr id="9" name="Text 6"/>
          <p:cNvSpPr/>
          <p:nvPr/>
        </p:nvSpPr>
        <p:spPr>
          <a:xfrm>
            <a:off x="5577840" y="2130552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10x catalog · 3x SaaS</a:t>
            </a:r>
            <a:endParaRPr lang="en-US" sz="850" dirty="0"/>
          </a:p>
        </p:txBody>
      </p:sp>
      <p:sp>
        <p:nvSpPr>
          <p:cNvPr id="10" name="Text 7"/>
          <p:cNvSpPr/>
          <p:nvPr/>
        </p:nvSpPr>
        <p:spPr>
          <a:xfrm>
            <a:off x="7040880" y="1856232"/>
            <a:ext cx="1463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9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$9.0M</a:t>
            </a:r>
            <a:endParaRPr lang="en-US" sz="1900" dirty="0"/>
          </a:p>
        </p:txBody>
      </p:sp>
      <p:sp>
        <p:nvSpPr>
          <p:cNvPr id="11" name="Shape 8"/>
          <p:cNvSpPr/>
          <p:nvPr/>
        </p:nvSpPr>
        <p:spPr>
          <a:xfrm>
            <a:off x="5394960" y="2551176"/>
            <a:ext cx="3291840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5577840" y="2624328"/>
            <a:ext cx="1463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5577840" y="2898648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15x catalog · 5x SaaS</a:t>
            </a:r>
            <a:endParaRPr lang="en-US" sz="850" dirty="0"/>
          </a:p>
        </p:txBody>
      </p:sp>
      <p:sp>
        <p:nvSpPr>
          <p:cNvPr id="14" name="Text 11"/>
          <p:cNvSpPr/>
          <p:nvPr/>
        </p:nvSpPr>
        <p:spPr>
          <a:xfrm>
            <a:off x="7040880" y="2624328"/>
            <a:ext cx="1463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9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$13.75M</a:t>
            </a:r>
            <a:endParaRPr lang="en-US" sz="1900" dirty="0"/>
          </a:p>
        </p:txBody>
      </p:sp>
      <p:sp>
        <p:nvSpPr>
          <p:cNvPr id="15" name="Shape 12"/>
          <p:cNvSpPr/>
          <p:nvPr/>
        </p:nvSpPr>
        <p:spPr>
          <a:xfrm>
            <a:off x="5394960" y="3319272"/>
            <a:ext cx="3291840" cy="658368"/>
          </a:xfrm>
          <a:prstGeom prst="roundRect">
            <a:avLst>
              <a:gd name="adj" fmla="val 9722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6" name="Text 13"/>
          <p:cNvSpPr/>
          <p:nvPr/>
        </p:nvSpPr>
        <p:spPr>
          <a:xfrm>
            <a:off x="5577840" y="3392424"/>
            <a:ext cx="1463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Strong</a:t>
            </a:r>
            <a:endParaRPr lang="en-US" sz="1150" dirty="0"/>
          </a:p>
        </p:txBody>
      </p:sp>
      <p:sp>
        <p:nvSpPr>
          <p:cNvPr id="17" name="Text 14"/>
          <p:cNvSpPr/>
          <p:nvPr/>
        </p:nvSpPr>
        <p:spPr>
          <a:xfrm>
            <a:off x="5577840" y="3666744"/>
            <a:ext cx="2011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18x catalog · 7x SaaS</a:t>
            </a:r>
            <a:endParaRPr lang="en-US" sz="850" dirty="0"/>
          </a:p>
        </p:txBody>
      </p:sp>
      <p:sp>
        <p:nvSpPr>
          <p:cNvPr id="18" name="Text 15"/>
          <p:cNvSpPr/>
          <p:nvPr/>
        </p:nvSpPr>
        <p:spPr>
          <a:xfrm>
            <a:off x="7040880" y="3392424"/>
            <a:ext cx="1463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9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$17.0M</a:t>
            </a:r>
            <a:endParaRPr lang="en-US" sz="1900" dirty="0"/>
          </a:p>
        </p:txBody>
      </p:sp>
      <p:sp>
        <p:nvSpPr>
          <p:cNvPr id="19" name="Text 16"/>
          <p:cNvSpPr/>
          <p:nvPr/>
        </p:nvSpPr>
        <p:spPr>
          <a:xfrm>
            <a:off x="5394960" y="4114800"/>
            <a:ext cx="32918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Bottoms-up floor: $4.4M (Base). The target band assumes 34.6 streams per pre-saver — one song already hit it. Year-5 EBITDA +$118K.</a:t>
            </a:r>
            <a:pPr indent="0" marL="0">
              <a:lnSpc>
                <a:spcPts val="1200"/>
              </a:lnSpc>
              <a:buNone/>
            </a:pPr>
            <a:endParaRPr lang="en-US" sz="950" dirty="0"/>
          </a:p>
        </p:txBody>
      </p:sp>
      <p:sp>
        <p:nvSpPr>
          <p:cNvPr id="20" name="Text 17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OF FUNDS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576072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$400K = the full 24-month build, with buffer.</a:t>
            </a:r>
            <a:endParaRPr lang="en-US" sz="3000" dirty="0"/>
          </a:p>
        </p:txBody>
      </p:sp>
      <p:pic>
        <p:nvPicPr>
          <p:cNvPr id="4" name="Image 0" descr="uof_bars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" y="1371600"/>
            <a:ext cx="4297680" cy="338328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846320" y="1417320"/>
            <a:ext cx="3840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it buys by Month 24</a:t>
            </a:r>
            <a:endParaRPr lang="en-US" sz="1250" dirty="0"/>
          </a:p>
        </p:txBody>
      </p:sp>
      <p:sp>
        <p:nvSpPr>
          <p:cNvPr id="6" name="Shape 3"/>
          <p:cNvSpPr/>
          <p:nvPr/>
        </p:nvSpPr>
        <p:spPr>
          <a:xfrm>
            <a:off x="4846320" y="1783080"/>
            <a:ext cx="1874520" cy="960120"/>
          </a:xfrm>
          <a:prstGeom prst="roundRect">
            <a:avLst>
              <a:gd name="adj" fmla="val 666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4892040" y="1892808"/>
            <a:ext cx="17830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1,000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4892040" y="2441448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owned fan pages</a:t>
            </a:r>
            <a:endParaRPr lang="en-US" sz="1050" dirty="0"/>
          </a:p>
        </p:txBody>
      </p:sp>
      <p:sp>
        <p:nvSpPr>
          <p:cNvPr id="9" name="Shape 6"/>
          <p:cNvSpPr/>
          <p:nvPr/>
        </p:nvSpPr>
        <p:spPr>
          <a:xfrm>
            <a:off x="6812280" y="1783080"/>
            <a:ext cx="1874520" cy="960120"/>
          </a:xfrm>
          <a:prstGeom prst="roundRect">
            <a:avLst>
              <a:gd name="adj" fmla="val 666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6858000" y="1892808"/>
            <a:ext cx="17830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200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6858000" y="2441448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owned playlists</a:t>
            </a:r>
            <a:endParaRPr lang="en-US" sz="1050" dirty="0"/>
          </a:p>
        </p:txBody>
      </p:sp>
      <p:sp>
        <p:nvSpPr>
          <p:cNvPr id="12" name="Shape 9"/>
          <p:cNvSpPr/>
          <p:nvPr/>
        </p:nvSpPr>
        <p:spPr>
          <a:xfrm>
            <a:off x="4846320" y="2880360"/>
            <a:ext cx="1874520" cy="960120"/>
          </a:xfrm>
          <a:prstGeom prst="roundRect">
            <a:avLst>
              <a:gd name="adj" fmla="val 666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3" name="Text 10"/>
          <p:cNvSpPr/>
          <p:nvPr/>
        </p:nvSpPr>
        <p:spPr>
          <a:xfrm>
            <a:off x="4892040" y="2990088"/>
            <a:ext cx="17830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24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4892040" y="3538728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owned masters + videos</a:t>
            </a:r>
            <a:endParaRPr lang="en-US" sz="1050" dirty="0"/>
          </a:p>
        </p:txBody>
      </p:sp>
      <p:sp>
        <p:nvSpPr>
          <p:cNvPr id="15" name="Shape 12"/>
          <p:cNvSpPr/>
          <p:nvPr/>
        </p:nvSpPr>
        <p:spPr>
          <a:xfrm>
            <a:off x="6812280" y="2880360"/>
            <a:ext cx="1874520" cy="960120"/>
          </a:xfrm>
          <a:prstGeom prst="roundRect">
            <a:avLst>
              <a:gd name="adj" fmla="val 666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6" name="Text 13"/>
          <p:cNvSpPr/>
          <p:nvPr/>
        </p:nvSpPr>
        <p:spPr>
          <a:xfrm>
            <a:off x="6858000" y="2990088"/>
            <a:ext cx="17830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~28K</a:t>
            </a:r>
            <a:endParaRPr lang="en-US" sz="2200" dirty="0"/>
          </a:p>
        </p:txBody>
      </p:sp>
      <p:sp>
        <p:nvSpPr>
          <p:cNvPr id="17" name="Text 14"/>
          <p:cNvSpPr/>
          <p:nvPr/>
        </p:nvSpPr>
        <p:spPr>
          <a:xfrm>
            <a:off x="6858000" y="3538728"/>
            <a:ext cx="1783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Forever Pre-Savers</a:t>
            </a:r>
            <a:endParaRPr lang="en-US" sz="1050" dirty="0"/>
          </a:p>
        </p:txBody>
      </p:sp>
      <p:sp>
        <p:nvSpPr>
          <p:cNvPr id="18" name="Shape 15"/>
          <p:cNvSpPr/>
          <p:nvPr/>
        </p:nvSpPr>
        <p:spPr>
          <a:xfrm>
            <a:off x="4846320" y="4023360"/>
            <a:ext cx="3840480" cy="777240"/>
          </a:xfrm>
          <a:prstGeom prst="roundRect">
            <a:avLst>
              <a:gd name="adj" fmla="val 8235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9" name="Text 16"/>
          <p:cNvSpPr/>
          <p:nvPr/>
        </p:nvSpPr>
        <p:spPr>
          <a:xfrm>
            <a:off x="5029200" y="4114800"/>
            <a:ext cx="34747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$400K covers the full 24-month build.  Modeled revenue along the way (~$154K) is cushion on top.</a:t>
            </a:r>
            <a:pPr indent="0" marL="0">
              <a:lnSpc>
                <a:spcPts val="1300"/>
              </a:lnSpc>
              <a:buNone/>
            </a:pPr>
            <a:endParaRPr lang="en-US" sz="1050" dirty="0"/>
          </a:p>
        </p:txBody>
      </p:sp>
      <p:sp>
        <p:nvSpPr>
          <p:cNvPr id="20" name="Text 17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COMPETITIVE ADVANTAGE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Why Bobby wins.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40080" y="1581912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Owned audience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640080" y="1883664"/>
            <a:ext cx="239572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Fan pages, pre-savers, emails. Demand that can't be de-platformed.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3246120" y="1463040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429000" y="1581912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100% ownership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3429000" y="1883664"/>
            <a:ext cx="239572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Masters and publishing. Every dollar of catalog value stays here.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6035040" y="1463040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217920" y="1581912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cost structure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6217920" y="1883664"/>
            <a:ext cx="239572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40+ agents built solo. Label-scale operations without label-scale cost.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457200" y="2907792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640080" y="3026664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Proven allocator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640080" y="3328416"/>
            <a:ext cx="239572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~$81K of business revenue, reinvested into the mission.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3246120" y="2907792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3429000" y="3026664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Execution velocity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3429000" y="3328416"/>
            <a:ext cx="239572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504 songs written. Weekly release cadence.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6035040" y="2907792"/>
            <a:ext cx="2651760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6217920" y="3026664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Founder = product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6217920" y="3328416"/>
            <a:ext cx="239572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Nobody outworks the person whose own career is the asset.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502920" y="4389120"/>
            <a:ext cx="8138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8E8B9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“The tools will commoditize. Judgment won’t.”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LONG-TERM VISION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Ten years of compounding, funded by the catalog itself.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384048" y="1554480"/>
            <a:ext cx="1536192" cy="2057400"/>
          </a:xfrm>
          <a:prstGeom prst="roundRect">
            <a:avLst>
              <a:gd name="adj" fmla="val 416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521208" y="1691640"/>
            <a:ext cx="12984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M0–6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521208" y="1956816"/>
            <a:ext cx="12984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Build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521208" y="2286000"/>
            <a:ext cx="13258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500 fan pages, 100 playlists, AI ops, release engine live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2103120" y="1554480"/>
            <a:ext cx="1536192" cy="2057400"/>
          </a:xfrm>
          <a:prstGeom prst="roundRect">
            <a:avLst>
              <a:gd name="adj" fmla="val 416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2240280" y="1691640"/>
            <a:ext cx="12984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M7–18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2240280" y="1956816"/>
            <a:ext cx="12984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First cycle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2240280" y="2286000"/>
            <a:ext cx="13258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Pre-savers, streams, first SaaS revenue, catalog cash flow begins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3822192" y="1554480"/>
            <a:ext cx="1536192" cy="2057400"/>
          </a:xfrm>
          <a:prstGeom prst="roundRect">
            <a:avLst>
              <a:gd name="adj" fmla="val 416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3959352" y="1691640"/>
            <a:ext cx="12984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M19–30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3959352" y="1956816"/>
            <a:ext cx="12984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Compound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3959352" y="2286000"/>
            <a:ext cx="13258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Reinvest: 1,000 pages, 200 playlists, ~50K pre-savers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5541264" y="1554480"/>
            <a:ext cx="1536192" cy="2057400"/>
          </a:xfrm>
          <a:prstGeom prst="roundRect">
            <a:avLst>
              <a:gd name="adj" fmla="val 416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5678424" y="1691640"/>
            <a:ext cx="12984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Y3–5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5678424" y="1956816"/>
            <a:ext cx="12984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Scale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5678424" y="2286000"/>
            <a:ext cx="13258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3,000 pages, 500 playlists, 145K pre-savers, 60 masters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7260336" y="1554480"/>
            <a:ext cx="1536192" cy="2057400"/>
          </a:xfrm>
          <a:prstGeom prst="roundRect">
            <a:avLst>
              <a:gd name="adj" fmla="val 4167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7397496" y="1691640"/>
            <a:ext cx="129844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Y5–10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7397496" y="1956816"/>
            <a:ext cx="12984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Leverage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7397496" y="2286000"/>
            <a:ext cx="132588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Advances, JV optionality, catalog value compounding</a:t>
            </a:r>
            <a:endParaRPr lang="en-US" sz="900" dirty="0"/>
          </a:p>
        </p:txBody>
      </p:sp>
      <p:sp>
        <p:nvSpPr>
          <p:cNvPr id="24" name="Shape 22"/>
          <p:cNvSpPr/>
          <p:nvPr/>
        </p:nvSpPr>
        <p:spPr>
          <a:xfrm>
            <a:off x="457200" y="3886200"/>
            <a:ext cx="8229600" cy="914400"/>
          </a:xfrm>
          <a:prstGeom prst="roundRect">
            <a:avLst>
              <a:gd name="adj" fmla="val 7000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5" name="Text 23"/>
          <p:cNvSpPr/>
          <p:nvPr/>
        </p:nvSpPr>
        <p:spPr>
          <a:xfrm>
            <a:off x="685800" y="4005072"/>
            <a:ext cx="777240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Distribution advances become the growth engine:  $75K–$1.75M of non-dilutive capital unlocks as royalties grow.</a:t>
            </a:r>
            <a:pPr indent="0" marL="0">
              <a:lnSpc>
                <a:spcPts val="1500"/>
              </a:lnSpc>
              <a:buNone/>
            </a:pP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EXIT OPTIONALITY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Six paths to liquidity — dependent on none.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2651760" cy="1234440"/>
          </a:xfrm>
          <a:prstGeom prst="roundRect">
            <a:avLst>
              <a:gd name="adj" fmla="val 51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40080" y="1591056"/>
            <a:ext cx="365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987552" y="160020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Partial catalog sale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640080" y="1938528"/>
            <a:ext cx="2395728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Sell a slice of proven royalties at 10–18x while keeping control</a:t>
            </a:r>
            <a:endParaRPr lang="en-US" sz="950" dirty="0"/>
          </a:p>
        </p:txBody>
      </p:sp>
      <p:sp>
        <p:nvSpPr>
          <p:cNvPr id="8" name="Shape 6"/>
          <p:cNvSpPr/>
          <p:nvPr/>
        </p:nvSpPr>
        <p:spPr>
          <a:xfrm>
            <a:off x="3246120" y="1463040"/>
            <a:ext cx="2651760" cy="1234440"/>
          </a:xfrm>
          <a:prstGeom prst="roundRect">
            <a:avLst>
              <a:gd name="adj" fmla="val 51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3429000" y="1591056"/>
            <a:ext cx="365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3776472" y="160020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Royalty financing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3429000" y="1938528"/>
            <a:ext cx="2395728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Non-dilutive advances against catalog cash flow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6035040" y="1463040"/>
            <a:ext cx="2651760" cy="1234440"/>
          </a:xfrm>
          <a:prstGeom prst="roundRect">
            <a:avLst>
              <a:gd name="adj" fmla="val 51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6217920" y="1591056"/>
            <a:ext cx="365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1700" dirty="0"/>
          </a:p>
        </p:txBody>
      </p:sp>
      <p:sp>
        <p:nvSpPr>
          <p:cNvPr id="14" name="Text 12"/>
          <p:cNvSpPr/>
          <p:nvPr/>
        </p:nvSpPr>
        <p:spPr>
          <a:xfrm>
            <a:off x="6565392" y="160020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Distribution deal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217920" y="1938528"/>
            <a:ext cx="2395728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 + upstreaming from AWAL / Orchard relationships already in place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457200" y="2834640"/>
            <a:ext cx="2651760" cy="1234440"/>
          </a:xfrm>
          <a:prstGeom prst="roundRect">
            <a:avLst>
              <a:gd name="adj" fmla="val 51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640080" y="2962656"/>
            <a:ext cx="365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1700" dirty="0"/>
          </a:p>
        </p:txBody>
      </p:sp>
      <p:sp>
        <p:nvSpPr>
          <p:cNvPr id="18" name="Text 16"/>
          <p:cNvSpPr/>
          <p:nvPr/>
        </p:nvSpPr>
        <p:spPr>
          <a:xfrm>
            <a:off x="987552" y="297180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Major label JV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640080" y="3310128"/>
            <a:ext cx="2395728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Partner from strength, not rescue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3246120" y="2834640"/>
            <a:ext cx="2651760" cy="1234440"/>
          </a:xfrm>
          <a:prstGeom prst="roundRect">
            <a:avLst>
              <a:gd name="adj" fmla="val 51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3429000" y="2962656"/>
            <a:ext cx="365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</a:t>
            </a:r>
            <a:endParaRPr lang="en-US" sz="1700" dirty="0"/>
          </a:p>
        </p:txBody>
      </p:sp>
      <p:sp>
        <p:nvSpPr>
          <p:cNvPr id="22" name="Text 20"/>
          <p:cNvSpPr/>
          <p:nvPr/>
        </p:nvSpPr>
        <p:spPr>
          <a:xfrm>
            <a:off x="3776472" y="297180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Strategic acquisition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3429000" y="3310128"/>
            <a:ext cx="2395728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Catalog + audience + AI stack as an acquirable platform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6035040" y="2834640"/>
            <a:ext cx="2651760" cy="1234440"/>
          </a:xfrm>
          <a:prstGeom prst="roundRect">
            <a:avLst>
              <a:gd name="adj" fmla="val 51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5" name="Text 23"/>
          <p:cNvSpPr/>
          <p:nvPr/>
        </p:nvSpPr>
        <p:spPr>
          <a:xfrm>
            <a:off x="6217920" y="2962656"/>
            <a:ext cx="3657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</a:t>
            </a:r>
            <a:endParaRPr lang="en-US" sz="1700" dirty="0"/>
          </a:p>
        </p:txBody>
      </p:sp>
      <p:sp>
        <p:nvSpPr>
          <p:cNvPr id="26" name="Text 24"/>
          <p:cNvSpPr/>
          <p:nvPr/>
        </p:nvSpPr>
        <p:spPr>
          <a:xfrm>
            <a:off x="6565392" y="297180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Stay independent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6217920" y="3310128"/>
            <a:ext cx="2395728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Distribute cash flow</a:t>
            </a:r>
            <a:endParaRPr lang="en-US" sz="950" dirty="0"/>
          </a:p>
        </p:txBody>
      </p:sp>
      <p:sp>
        <p:nvSpPr>
          <p:cNvPr id="28" name="Text 26"/>
          <p:cNvSpPr/>
          <p:nvPr/>
        </p:nvSpPr>
        <p:spPr>
          <a:xfrm>
            <a:off x="502920" y="4315968"/>
            <a:ext cx="8138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Management optimizes enterprise value — not a predetermined exit.</a:t>
            </a:r>
            <a:endParaRPr lang="en-US" sz="1400" dirty="0"/>
          </a:p>
        </p:txBody>
      </p:sp>
      <p:sp>
        <p:nvSpPr>
          <p:cNvPr id="29" name="Text 27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INVESTMENT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5852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$400,000 to build the machine that builds the artist.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3977640" cy="3246120"/>
          </a:xfrm>
          <a:prstGeom prst="roundRect">
            <a:avLst>
              <a:gd name="adj" fmla="val 1972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85800" y="1627632"/>
            <a:ext cx="3566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the company owns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685800" y="1993392"/>
            <a:ext cx="356616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dollar of the raise builds assets held inside the company: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100% of every master recording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100% of all publishing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fan page + playlist network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AI operating system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Leverage Music backend SaaS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685800" y="3977640"/>
            <a:ext cx="35661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050" i="1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now: capital is the bottleneck, not talent or infrastructure.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4709160" y="1463040"/>
            <a:ext cx="3977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raise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4709160" y="1828800"/>
            <a:ext cx="3977640" cy="1051560"/>
          </a:xfrm>
          <a:prstGeom prst="roundRect">
            <a:avLst>
              <a:gd name="adj" fmla="val 6087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4937760" y="1938528"/>
            <a:ext cx="3566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$400,000</a:t>
            </a:r>
            <a:endParaRPr lang="en-US" sz="3400" dirty="0"/>
          </a:p>
        </p:txBody>
      </p:sp>
      <p:sp>
        <p:nvSpPr>
          <p:cNvPr id="11" name="Text 9"/>
          <p:cNvSpPr/>
          <p:nvPr/>
        </p:nvSpPr>
        <p:spPr>
          <a:xfrm>
            <a:off x="4937760" y="2487168"/>
            <a:ext cx="3566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complete 24-month build budget.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4709160" y="3063240"/>
            <a:ext cx="3977640" cy="731520"/>
          </a:xfrm>
          <a:prstGeom prst="roundRect">
            <a:avLst>
              <a:gd name="adj" fmla="val 875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4937760" y="3145536"/>
            <a:ext cx="356616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50"/>
              </a:lnSpc>
              <a:buNone/>
            </a:pPr>
            <a:r>
              <a:rPr lang="en-US" sz="10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Downside: even if growth stalls, the capital has built owned assets with a modeled floor of $4.4M.</a:t>
            </a:r>
            <a:pPr indent="0" marL="0">
              <a:lnSpc>
                <a:spcPts val="1250"/>
              </a:lnSpc>
              <a:buNone/>
            </a:pP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4709160" y="3977640"/>
            <a:ext cx="3977640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4937760" y="4050792"/>
            <a:ext cx="3566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Structure and terms: </a:t>
            </a:r>
            <a:pPr indent="0" marL="0"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discussed in person.</a:t>
            </a:r>
            <a:endParaRPr lang="en-US" sz="1100" dirty="0"/>
          </a:p>
        </p:txBody>
      </p:sp>
      <p:sp>
        <p:nvSpPr>
          <p:cNvPr id="17" name="Text 14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private/tmp/claude-501/-Users-bobbydemario-Library-CloudStorage-Dropbox-TEST-BASE/8b965dfd-7dbf-4be8-b6fa-c493a6545199/scratchpad/ig/CmAQX4BjWiT.jpg">    </p:cNvPr>
          <p:cNvPicPr>
            <a:picLocks noChangeAspect="1"/>
          </p:cNvPicPr>
          <p:nvPr/>
        </p:nvPicPr>
        <p:blipFill>
          <a:blip r:embed="rId1">
            <a:alphaModFix amt="70000"/>
          </a:blip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D0D12">
              <a:alpha val="70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731520" y="1371600"/>
            <a:ext cx="768096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3400"/>
              </a:lnSpc>
              <a:buNone/>
            </a:pPr>
            <a:r>
              <a:rPr lang="en-US" sz="2600" b="1" i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“The only thing that ever stopped me from building</a:t>
            </a:r>
            <a:endParaRPr lang="en-US" sz="2600" dirty="0"/>
          </a:p>
          <a:p>
            <a:pPr algn="ctr" indent="0" marL="0">
              <a:lnSpc>
                <a:spcPts val="3400"/>
              </a:lnSpc>
              <a:buNone/>
            </a:pPr>
            <a:r>
              <a:rPr lang="en-US" sz="2600" b="1" i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 million-dollar company was my music.</a:t>
            </a:r>
            <a:endParaRPr lang="en-US" sz="2600" dirty="0"/>
          </a:p>
          <a:p>
            <a:pPr algn="ctr" indent="0" marL="0">
              <a:lnSpc>
                <a:spcPts val="3400"/>
              </a:lnSpc>
              <a:buNone/>
            </a:pPr>
            <a:endParaRPr lang="en-US" sz="2600" dirty="0"/>
          </a:p>
          <a:p>
            <a:pPr algn="ctr" indent="0" marL="0">
              <a:lnSpc>
                <a:spcPts val="3400"/>
              </a:lnSpc>
              <a:buNone/>
            </a:pPr>
            <a:r>
              <a:rPr lang="en-US" sz="2600" b="1" i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 I made my music the company.”</a:t>
            </a:r>
            <a:endParaRPr lang="en-US" sz="2600" dirty="0"/>
          </a:p>
        </p:txBody>
      </p:sp>
      <p:sp>
        <p:nvSpPr>
          <p:cNvPr id="5" name="Text 2"/>
          <p:cNvSpPr/>
          <p:nvPr/>
        </p:nvSpPr>
        <p:spPr>
          <a:xfrm>
            <a:off x="731520" y="3611880"/>
            <a:ext cx="7680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Bobby DeMario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731520" y="4434840"/>
            <a:ext cx="7680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bobbydm45@gmail.com   ·   @bobbydemario   ·   data room + live financial model available for diligence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100" b="1" spc="300">
                <a:solidFill>
                  <a:srgbClr val="D4A937"/>
                </a:solidFill>
                <a:latin typeface="Calibri"/>
              </a:rPr>
              <a:t>THE PLAN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566928"/>
            <a:ext cx="813816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2000"/>
              </a:lnSpc>
              <a:spcAft>
                <a:spcPts val="0"/>
              </a:spcAft>
            </a:pPr>
            <a:r>
              <a:rPr sz="2800" b="1">
                <a:solidFill>
                  <a:srgbClr val="F5F2EA"/>
                </a:solidFill>
                <a:latin typeface="Cambria"/>
              </a:rPr>
              <a:t>Become the best artist possible, and build the most profitable business around my product.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1865376"/>
            <a:ext cx="8138160" cy="23774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spcAft>
                <a:spcPts val="0"/>
              </a:spcAft>
            </a:pPr>
            <a:r>
              <a:rPr sz="1200" b="1">
                <a:solidFill>
                  <a:srgbClr val="D4A937"/>
                </a:solidFill>
                <a:latin typeface="Calibri"/>
              </a:rPr>
              <a:t>The main focus: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57200" y="2267712"/>
            <a:ext cx="2679192" cy="118872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395728"/>
            <a:ext cx="2496312" cy="42062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spcAft>
                <a:spcPts val="0"/>
              </a:spcAft>
            </a:pPr>
            <a:r>
              <a:rPr sz="2600" b="1">
                <a:solidFill>
                  <a:srgbClr val="D4A937"/>
                </a:solidFill>
                <a:latin typeface="Cambria"/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852928"/>
            <a:ext cx="2496312" cy="53035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2000"/>
              </a:lnSpc>
              <a:spcAft>
                <a:spcPts val="0"/>
              </a:spcAft>
            </a:pPr>
            <a:r>
              <a:rPr sz="1200">
                <a:solidFill>
                  <a:srgbClr val="F5F2EA"/>
                </a:solidFill>
                <a:latin typeface="Calibri"/>
              </a:rPr>
              <a:t>Get unreasonably talented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273552" y="2267712"/>
            <a:ext cx="2679192" cy="118872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364992" y="2395728"/>
            <a:ext cx="2496312" cy="42062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spcAft>
                <a:spcPts val="0"/>
              </a:spcAft>
            </a:pPr>
            <a:r>
              <a:rPr sz="2600" b="1">
                <a:solidFill>
                  <a:srgbClr val="D4A937"/>
                </a:solidFill>
                <a:latin typeface="Cambria"/>
              </a:rP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64992" y="2852928"/>
            <a:ext cx="2496312" cy="53035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2000"/>
              </a:lnSpc>
              <a:spcAft>
                <a:spcPts val="0"/>
              </a:spcAft>
            </a:pPr>
            <a:r>
              <a:rPr sz="1200">
                <a:solidFill>
                  <a:srgbClr val="F5F2EA"/>
                </a:solidFill>
                <a:latin typeface="Calibri"/>
              </a:rPr>
              <a:t>Make an unreasonable amount of incredible art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089904" y="2267712"/>
            <a:ext cx="2679192" cy="118872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181344" y="2395728"/>
            <a:ext cx="2496312" cy="420624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spcAft>
                <a:spcPts val="0"/>
              </a:spcAft>
            </a:pPr>
            <a:r>
              <a:rPr sz="2600" b="1">
                <a:solidFill>
                  <a:srgbClr val="D4A937"/>
                </a:solidFill>
                <a:latin typeface="Cambria"/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81344" y="2852928"/>
            <a:ext cx="2496312" cy="53035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2000"/>
              </a:lnSpc>
              <a:spcAft>
                <a:spcPts val="0"/>
              </a:spcAft>
            </a:pPr>
            <a:r>
              <a:rPr sz="1200">
                <a:solidFill>
                  <a:srgbClr val="F5F2EA"/>
                </a:solidFill>
                <a:latin typeface="Calibri"/>
              </a:rPr>
              <a:t>Bring in as many eyeballs and ears as possible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57200" y="3712464"/>
            <a:ext cx="8229600" cy="566928"/>
          </a:xfrm>
          <a:prstGeom prst="roundRect">
            <a:avLst>
              <a:gd name="adj" fmla="val 5600"/>
            </a:avLst>
          </a:prstGeom>
          <a:solidFill>
            <a:srgbClr val="1E1E29"/>
          </a:solidFill>
          <a:ln w="9525">
            <a:solidFill>
              <a:srgbClr val="26242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85800" y="386334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spcAft>
                <a:spcPts val="0"/>
              </a:spcAft>
            </a:pPr>
            <a:r>
              <a:rPr sz="1350" b="1">
                <a:solidFill>
                  <a:srgbClr val="F5F2EA"/>
                </a:solidFill>
                <a:latin typeface="Calibri"/>
              </a:rPr>
              <a:t>Controlled, repeatable, owned and maintained.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spcAft>
                <a:spcPts val="0"/>
              </a:spcAft>
            </a:pPr>
            <a:r>
              <a:rPr sz="900">
                <a:solidFill>
                  <a:srgbClr val="8E8B99"/>
                </a:solidFill>
                <a:latin typeface="Calibri"/>
              </a:rPr>
              <a:t>02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FOUNDER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5852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He de-risked himself before asking for a dollar.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17320"/>
            <a:ext cx="5394960" cy="749808"/>
          </a:xfrm>
          <a:prstGeom prst="roundRect">
            <a:avLst>
              <a:gd name="adj" fmla="val 853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40080" y="1472184"/>
            <a:ext cx="10515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504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783080" y="1472184"/>
            <a:ext cx="39319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1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songs written — 8 years before raising a dollar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457200" y="2276856"/>
            <a:ext cx="5394960" cy="749808"/>
          </a:xfrm>
          <a:prstGeom prst="roundRect">
            <a:avLst>
              <a:gd name="adj" fmla="val 853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640080" y="2331720"/>
            <a:ext cx="10515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~$81K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1783080" y="2331720"/>
            <a:ext cx="39319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1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self-generated revenue, verified across 3 payment rails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57200" y="3136392"/>
            <a:ext cx="5394960" cy="749808"/>
          </a:xfrm>
          <a:prstGeom prst="roundRect">
            <a:avLst>
              <a:gd name="adj" fmla="val 853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40080" y="3191256"/>
            <a:ext cx="10515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40+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1783080" y="3191256"/>
            <a:ext cx="39319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1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agents built solo — content, posting, analytics, outreach, no headcount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57200" y="3995928"/>
            <a:ext cx="5394960" cy="749808"/>
          </a:xfrm>
          <a:prstGeom prst="roundRect">
            <a:avLst>
              <a:gd name="adj" fmla="val 8537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640080" y="4050792"/>
            <a:ext cx="10515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$14K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1783080" y="4050792"/>
            <a:ext cx="39319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1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record deal offered before he had a following. He kept his masters.</a:t>
            </a:r>
            <a:endParaRPr lang="en-US" sz="1100" dirty="0"/>
          </a:p>
        </p:txBody>
      </p:sp>
      <p:pic>
        <p:nvPicPr>
          <p:cNvPr id="16" name="Image 0" descr="/private/tmp/claude-501/-Users-bobbydemario-Library-CloudStorage-Dropbox-TEST-BASE/8b965dfd-7dbf-4be8-b6fa-c493a6545199/scratchpad/ig/CtwknXiL4Og.jp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6126480" y="1371600"/>
            <a:ext cx="2560320" cy="2286000"/>
          </a:xfrm>
          <a:prstGeom prst="rect">
            <a:avLst/>
          </a:prstGeom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pic>
      <p:sp>
        <p:nvSpPr>
          <p:cNvPr id="17" name="Text 14"/>
          <p:cNvSpPr/>
          <p:nvPr/>
        </p:nvSpPr>
        <p:spPr>
          <a:xfrm>
            <a:off x="6126480" y="3794760"/>
            <a:ext cx="25603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50" i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“When capital became the bottleneck, he built businesses capable of funding the mission.”</a:t>
            </a:r>
            <a:endParaRPr lang="en-US" sz="1150" dirty="0"/>
          </a:p>
        </p:txBody>
      </p:sp>
      <p:sp>
        <p:nvSpPr>
          <p:cNvPr id="18" name="Text 15"/>
          <p:cNvSpPr/>
          <p:nvPr/>
        </p:nvSpPr>
        <p:spPr>
          <a:xfrm>
            <a:off x="6126480" y="4645152"/>
            <a:ext cx="2560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Investment Committee Memo</a:t>
            </a:r>
            <a:endParaRPr lang="en-US" sz="900" dirty="0"/>
          </a:p>
        </p:txBody>
      </p:sp>
      <p:sp>
        <p:nvSpPr>
          <p:cNvPr id="19" name="Text 16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OPPORTUNITY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Music catalogs became an institutional asset class.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17320"/>
            <a:ext cx="2679192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548640" y="1572768"/>
            <a:ext cx="249631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$1.27B</a:t>
            </a:r>
            <a:endParaRPr lang="en-US" sz="2800" dirty="0"/>
          </a:p>
        </p:txBody>
      </p:sp>
      <p:sp>
        <p:nvSpPr>
          <p:cNvPr id="6" name="Text 4"/>
          <p:cNvSpPr/>
          <p:nvPr/>
        </p:nvSpPr>
        <p:spPr>
          <a:xfrm>
            <a:off x="548640" y="2121408"/>
            <a:ext cx="249631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Queen catalog — Sony, 2024</a:t>
            </a:r>
            <a:endParaRPr lang="en-US" sz="1050" dirty="0"/>
          </a:p>
        </p:txBody>
      </p:sp>
      <p:sp>
        <p:nvSpPr>
          <p:cNvPr id="7" name="Shape 5"/>
          <p:cNvSpPr/>
          <p:nvPr/>
        </p:nvSpPr>
        <p:spPr>
          <a:xfrm>
            <a:off x="3273552" y="1417320"/>
            <a:ext cx="2679192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364992" y="1572768"/>
            <a:ext cx="249631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$200M+</a:t>
            </a:r>
            <a:endParaRPr lang="en-US" sz="2800" dirty="0"/>
          </a:p>
        </p:txBody>
      </p:sp>
      <p:sp>
        <p:nvSpPr>
          <p:cNvPr id="9" name="Text 7"/>
          <p:cNvSpPr/>
          <p:nvPr/>
        </p:nvSpPr>
        <p:spPr>
          <a:xfrm>
            <a:off x="3364992" y="2121408"/>
            <a:ext cx="249631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Justin Bieber catalog — Hipgnosis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6089904" y="1417320"/>
            <a:ext cx="2679192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181344" y="1572768"/>
            <a:ext cx="249631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13–18x</a:t>
            </a:r>
            <a:endParaRPr lang="en-US" sz="2800" dirty="0"/>
          </a:p>
        </p:txBody>
      </p:sp>
      <p:sp>
        <p:nvSpPr>
          <p:cNvPr id="12" name="Text 10"/>
          <p:cNvSpPr/>
          <p:nvPr/>
        </p:nvSpPr>
        <p:spPr>
          <a:xfrm>
            <a:off x="6181344" y="2121408"/>
            <a:ext cx="249631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 multiples on quality catalogs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502920" y="2788920"/>
            <a:ext cx="8138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700"/>
              </a:lnSpc>
              <a:buNone/>
            </a:pPr>
            <a:r>
              <a:rPr lang="en-US" sz="13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Blackstone, KKR and Apollo now buy music royalties as a yield asset.</a:t>
            </a:r>
            <a:pPr indent="0" marL="0">
              <a:lnSpc>
                <a:spcPts val="1700"/>
              </a:lnSpc>
              <a:buNone/>
            </a:pP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457200" y="3383280"/>
            <a:ext cx="8229600" cy="1325880"/>
          </a:xfrm>
          <a:prstGeom prst="roundRect">
            <a:avLst>
              <a:gd name="adj" fmla="val 4828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685800" y="3520440"/>
            <a:ext cx="7772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changed for independents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685800" y="3840480"/>
            <a:ext cx="77724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800"/>
              </a:lnSpc>
              <a:buNone/>
            </a:pPr>
            <a:r>
              <a:rPr lang="en-US" sz="130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stack the majors monopolized — distribution, audience, data, AI — can now be owned by one artist.</a:t>
            </a:r>
            <a:pPr indent="0" marL="0">
              <a:lnSpc>
                <a:spcPts val="1800"/>
              </a:lnSpc>
              <a:buNone/>
            </a:pP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PROBLEM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Artists rent everything — so nothing compounds.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4023360" cy="1188720"/>
          </a:xfrm>
          <a:prstGeom prst="roundRect">
            <a:avLst>
              <a:gd name="adj" fmla="val 53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85800" y="1591056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Rented audience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685800" y="1901952"/>
            <a:ext cx="35661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algorithm change erases years of reach.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4663440" y="1463040"/>
            <a:ext cx="4023360" cy="1188720"/>
          </a:xfrm>
          <a:prstGeom prst="roundRect">
            <a:avLst>
              <a:gd name="adj" fmla="val 53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4892040" y="1591056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Evaporating spend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4892040" y="1901952"/>
            <a:ext cx="35661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Marketing dollars buy impressions, not assets.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57200" y="2788920"/>
            <a:ext cx="4023360" cy="1188720"/>
          </a:xfrm>
          <a:prstGeom prst="roundRect">
            <a:avLst>
              <a:gd name="adj" fmla="val 53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85800" y="2916936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 every release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685800" y="3227832"/>
            <a:ext cx="35661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song restarts from nothing.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663440" y="2788920"/>
            <a:ext cx="4023360" cy="1188720"/>
          </a:xfrm>
          <a:prstGeom prst="roundRect">
            <a:avLst>
              <a:gd name="adj" fmla="val 5385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4892040" y="2916936"/>
            <a:ext cx="3566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Middlemen own the data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4892040" y="3227832"/>
            <a:ext cx="35661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Labels, agencies and platforms keep the margin and the learning.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502920" y="4251960"/>
            <a:ext cx="8138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i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“Most artists don’t fail from lack of ambition. They run out of runway before the data becomes meaningful.”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SOLUTION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An operating system that turns spend into owned assets.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1947672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621792" y="1572768"/>
            <a:ext cx="1691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Fan pages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621792" y="1865376"/>
            <a:ext cx="1691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$20 builds a page that recruits fans every year.</a:t>
            </a:r>
            <a:endParaRPr lang="en-US" sz="950" dirty="0"/>
          </a:p>
        </p:txBody>
      </p:sp>
      <p:sp>
        <p:nvSpPr>
          <p:cNvPr id="7" name="Shape 5"/>
          <p:cNvSpPr/>
          <p:nvPr/>
        </p:nvSpPr>
        <p:spPr>
          <a:xfrm>
            <a:off x="2551176" y="1463040"/>
            <a:ext cx="1947672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2715768" y="1572768"/>
            <a:ext cx="1691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Forever Pre-Savers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2715768" y="1865376"/>
            <a:ext cx="1691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Fans whose Spotify auto-saves every future release.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4645152" y="1463040"/>
            <a:ext cx="1947672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4809744" y="1572768"/>
            <a:ext cx="1691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Owned playlists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4809744" y="1865376"/>
            <a:ext cx="1691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Playlists that stream the catalog daily and generate artist leads.</a:t>
            </a:r>
            <a:endParaRPr lang="en-US" sz="950" dirty="0"/>
          </a:p>
        </p:txBody>
      </p:sp>
      <p:sp>
        <p:nvSpPr>
          <p:cNvPr id="13" name="Shape 11"/>
          <p:cNvSpPr/>
          <p:nvPr/>
        </p:nvSpPr>
        <p:spPr>
          <a:xfrm>
            <a:off x="6739128" y="1463040"/>
            <a:ext cx="1947672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  <p:txBody>
          <a:bodyPr/>
          <a:p/>
        </p:txBody>
      </p:sp>
      <p:sp>
        <p:nvSpPr>
          <p:cNvPr id="14" name="Text 12"/>
          <p:cNvSpPr/>
          <p:nvPr/>
        </p:nvSpPr>
        <p:spPr>
          <a:xfrm>
            <a:off x="6903720" y="1572768"/>
            <a:ext cx="1691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Weekly releases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6903720" y="1865376"/>
            <a:ext cx="1691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 songs a year. 60 owned masters by Year 5.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1504188" y="2907792"/>
            <a:ext cx="1947672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1668780" y="3017520"/>
            <a:ext cx="1691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operations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1668780" y="3310128"/>
            <a:ext cx="1691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40+ agents run content, posting, analytics and outreach.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3598164" y="2907792"/>
            <a:ext cx="1947672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3762756" y="3017520"/>
            <a:ext cx="1691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Backend SaaS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3762756" y="3310128"/>
            <a:ext cx="1691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Leverage Music sells the same infrastructure to other artists.</a:t>
            </a:r>
            <a:endParaRPr lang="en-US" sz="950" dirty="0"/>
          </a:p>
        </p:txBody>
      </p:sp>
      <p:sp>
        <p:nvSpPr>
          <p:cNvPr id="22" name="Text 20"/>
          <p:cNvSpPr/>
          <p:nvPr/>
        </p:nvSpPr>
        <p:spPr>
          <a:xfrm>
            <a:off x="502920" y="4407408"/>
            <a:ext cx="8138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i="1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infrastructure exists to make every release bigger than the last.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900" dirty="0"/>
          </a:p>
        </p:txBody>
      </p:sp>
      <p:sp>
        <p:nvSpPr>
          <p:cNvPr id="24" name="UGC 24"/>
          <p:cNvSpPr/>
          <p:nvPr/>
        </p:nvSpPr>
        <p:spPr>
          <a:xfrm>
            <a:off x="5692140" y="2907792"/>
            <a:ext cx="1947672" cy="1298448"/>
          </a:xfrm>
          <a:prstGeom prst="roundRect">
            <a:avLst>
              <a:gd name="adj" fmla="val 493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  <p:txBody>
          <a:bodyPr/>
          <a:p/>
        </p:txBody>
      </p:sp>
      <p:sp>
        <p:nvSpPr>
          <p:cNvPr id="25" name="UGC 25"/>
          <p:cNvSpPr/>
          <p:nvPr/>
        </p:nvSpPr>
        <p:spPr>
          <a:xfrm>
            <a:off x="5856731" y="3017520"/>
            <a:ext cx="1691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UGC</a:t>
            </a:r>
            <a:endParaRPr lang="en-US" sz="1300" dirty="0"/>
          </a:p>
        </p:txBody>
      </p:sp>
      <p:sp>
        <p:nvSpPr>
          <p:cNvPr id="26" name="UGC 26"/>
          <p:cNvSpPr/>
          <p:nvPr/>
        </p:nvSpPr>
        <p:spPr>
          <a:xfrm>
            <a:off x="5856731" y="3310128"/>
            <a:ext cx="1691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marketing tactic labels pay for. My systems run it on every release.</a:t>
            </a:r>
            <a:endParaRPr lang="en-US" sz="9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FLYWHEEL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Every dollar becomes an asset that feeds the next.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02920" y="1600200"/>
            <a:ext cx="1810512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502920" y="1600200"/>
            <a:ext cx="181051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Capital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2313432" y="1600200"/>
            <a:ext cx="329184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2642616" y="1600200"/>
            <a:ext cx="1810512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2642616" y="1600200"/>
            <a:ext cx="181051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Infrastructure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4453128" y="1600200"/>
            <a:ext cx="329184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10" name="Shape 8"/>
          <p:cNvSpPr/>
          <p:nvPr/>
        </p:nvSpPr>
        <p:spPr>
          <a:xfrm>
            <a:off x="4782312" y="1600200"/>
            <a:ext cx="1810512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4782312" y="1600200"/>
            <a:ext cx="181051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Audience</a:t>
            </a:r>
            <a:endParaRPr lang="en-US" sz="1350" dirty="0"/>
          </a:p>
        </p:txBody>
      </p:sp>
      <p:sp>
        <p:nvSpPr>
          <p:cNvPr id="12" name="Text 10"/>
          <p:cNvSpPr/>
          <p:nvPr/>
        </p:nvSpPr>
        <p:spPr>
          <a:xfrm>
            <a:off x="6592824" y="1600200"/>
            <a:ext cx="329184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6922008" y="1600200"/>
            <a:ext cx="1810512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6922008" y="1600200"/>
            <a:ext cx="181051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Music Rights</a:t>
            </a:r>
            <a:endParaRPr lang="en-US" sz="1350" dirty="0"/>
          </a:p>
        </p:txBody>
      </p:sp>
      <p:sp>
        <p:nvSpPr>
          <p:cNvPr id="15" name="Text 13"/>
          <p:cNvSpPr/>
          <p:nvPr/>
        </p:nvSpPr>
        <p:spPr>
          <a:xfrm>
            <a:off x="6922008" y="2304288"/>
            <a:ext cx="181051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↓</a:t>
            </a:r>
            <a:endParaRPr lang="en-US" sz="1800" dirty="0"/>
          </a:p>
        </p:txBody>
      </p:sp>
      <p:sp>
        <p:nvSpPr>
          <p:cNvPr id="16" name="Shape 14"/>
          <p:cNvSpPr/>
          <p:nvPr/>
        </p:nvSpPr>
        <p:spPr>
          <a:xfrm>
            <a:off x="502920" y="2788920"/>
            <a:ext cx="2377440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502920" y="2788920"/>
            <a:ext cx="23774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 Value</a:t>
            </a:r>
            <a:endParaRPr lang="en-US" sz="1350" dirty="0"/>
          </a:p>
        </p:txBody>
      </p:sp>
      <p:sp>
        <p:nvSpPr>
          <p:cNvPr id="18" name="Shape 16"/>
          <p:cNvSpPr/>
          <p:nvPr/>
        </p:nvSpPr>
        <p:spPr>
          <a:xfrm>
            <a:off x="3401568" y="2788920"/>
            <a:ext cx="2377440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3401568" y="2788920"/>
            <a:ext cx="23774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Reinvestment</a:t>
            </a:r>
            <a:endParaRPr lang="en-US" sz="1350" dirty="0"/>
          </a:p>
        </p:txBody>
      </p:sp>
      <p:sp>
        <p:nvSpPr>
          <p:cNvPr id="20" name="Shape 18"/>
          <p:cNvSpPr/>
          <p:nvPr/>
        </p:nvSpPr>
        <p:spPr>
          <a:xfrm>
            <a:off x="6300216" y="2788920"/>
            <a:ext cx="2377440" cy="658368"/>
          </a:xfrm>
          <a:prstGeom prst="roundRect">
            <a:avLst>
              <a:gd name="adj" fmla="val 9722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6300216" y="2788920"/>
            <a:ext cx="23774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Cash Flow</a:t>
            </a:r>
            <a:endParaRPr lang="en-US" sz="1350" dirty="0"/>
          </a:p>
        </p:txBody>
      </p:sp>
      <p:sp>
        <p:nvSpPr>
          <p:cNvPr id="22" name="Text 20"/>
          <p:cNvSpPr/>
          <p:nvPr/>
        </p:nvSpPr>
        <p:spPr>
          <a:xfrm>
            <a:off x="2880360" y="2788920"/>
            <a:ext cx="52120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←</a:t>
            </a:r>
            <a:endParaRPr lang="en-US" sz="1800" dirty="0"/>
          </a:p>
        </p:txBody>
      </p:sp>
      <p:sp>
        <p:nvSpPr>
          <p:cNvPr id="23" name="Text 21"/>
          <p:cNvSpPr/>
          <p:nvPr/>
        </p:nvSpPr>
        <p:spPr>
          <a:xfrm>
            <a:off x="5779008" y="2788920"/>
            <a:ext cx="52120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←</a:t>
            </a:r>
            <a:endParaRPr lang="en-US" sz="1800" dirty="0"/>
          </a:p>
        </p:txBody>
      </p:sp>
      <p:sp>
        <p:nvSpPr>
          <p:cNvPr id="24" name="Text 22"/>
          <p:cNvSpPr/>
          <p:nvPr/>
        </p:nvSpPr>
        <p:spPr>
          <a:xfrm>
            <a:off x="502920" y="2304288"/>
            <a:ext cx="2377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</a:t>
            </a:r>
            <a:endParaRPr lang="en-US" sz="1800" dirty="0"/>
          </a:p>
        </p:txBody>
      </p:sp>
      <p:sp>
        <p:nvSpPr>
          <p:cNvPr id="25" name="Text 23"/>
          <p:cNvSpPr/>
          <p:nvPr/>
        </p:nvSpPr>
        <p:spPr>
          <a:xfrm>
            <a:off x="502920" y="3886200"/>
            <a:ext cx="81381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500" i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Spend becomes infrastructure. Infrastructure becomes music rights value.</a:t>
            </a:r>
            <a:endParaRPr lang="en-US" sz="1500" dirty="0"/>
          </a:p>
        </p:txBody>
      </p:sp>
      <p:sp>
        <p:nvSpPr>
          <p:cNvPr id="26" name="Text 24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TRACTION — HISTORICAL, VERIFIED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566928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machine already works at small scale.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1737360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502920" y="1618488"/>
            <a:ext cx="1645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333,581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502920" y="2167128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Spotify streams, 10 songs</a:t>
            </a:r>
            <a:endParaRPr lang="en-US" sz="1050" dirty="0"/>
          </a:p>
        </p:txBody>
      </p:sp>
      <p:sp>
        <p:nvSpPr>
          <p:cNvPr id="7" name="Shape 5"/>
          <p:cNvSpPr/>
          <p:nvPr/>
        </p:nvSpPr>
        <p:spPr>
          <a:xfrm>
            <a:off x="2331720" y="1463040"/>
            <a:ext cx="1737360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2377440" y="1618488"/>
            <a:ext cx="1645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+126%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2377440" y="2167128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streams, 28 days to Jul 1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4206240" y="1463040"/>
            <a:ext cx="1737360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4251960" y="1618488"/>
            <a:ext cx="1645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4,908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4251960" y="2167128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Forever Pre-Savers (live)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457200" y="2743200"/>
            <a:ext cx="1737360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502920" y="2898648"/>
            <a:ext cx="1645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202K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502920" y="3447288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pre-saves collected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2331720" y="2743200"/>
            <a:ext cx="1737360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2377440" y="2898648"/>
            <a:ext cx="1645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43.8K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2377440" y="3447288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Instagram followers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4206240" y="2743200"/>
            <a:ext cx="1737360" cy="1143000"/>
          </a:xfrm>
          <a:prstGeom prst="roundRect">
            <a:avLst>
              <a:gd name="adj" fmla="val 5600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4251960" y="2898648"/>
            <a:ext cx="16459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1.4M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4251960" y="3447288"/>
            <a:ext cx="1645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YouTube Shorts views</a:t>
            </a:r>
            <a:endParaRPr lang="en-US" sz="1050" dirty="0"/>
          </a:p>
        </p:txBody>
      </p:sp>
      <p:pic>
        <p:nvPicPr>
          <p:cNvPr id="22" name="Image 0" descr="spotify_stats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6480" y="1554480"/>
            <a:ext cx="2606040" cy="987552"/>
          </a:xfrm>
          <a:prstGeom prst="rect">
            <a:avLst/>
          </a:prstGeom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pic>
      <p:sp>
        <p:nvSpPr>
          <p:cNvPr id="23" name="Text 20"/>
          <p:cNvSpPr/>
          <p:nvPr/>
        </p:nvSpPr>
        <p:spPr>
          <a:xfrm>
            <a:off x="6126480" y="2633472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Spotify for Artists — 28-day window to Jun 29</a:t>
            </a:r>
            <a:endParaRPr lang="en-US" sz="900" dirty="0"/>
          </a:p>
        </p:txBody>
      </p:sp>
      <p:sp>
        <p:nvSpPr>
          <p:cNvPr id="24" name="Shape 21"/>
          <p:cNvSpPr/>
          <p:nvPr/>
        </p:nvSpPr>
        <p:spPr>
          <a:xfrm>
            <a:off x="6126480" y="3566160"/>
            <a:ext cx="2606040" cy="1051560"/>
          </a:xfrm>
          <a:prstGeom prst="roundRect">
            <a:avLst>
              <a:gd name="adj" fmla="val 6087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25" name="Text 22"/>
          <p:cNvSpPr/>
          <p:nvPr/>
        </p:nvSpPr>
        <p:spPr>
          <a:xfrm>
            <a:off x="6309360" y="3675888"/>
            <a:ext cx="228600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300"/>
              </a:lnSpc>
              <a:buNone/>
            </a:pPr>
            <a:r>
              <a:rPr lang="en-US" sz="105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10-folder data room: revenue rails, contracts, dashboards, agents.</a:t>
            </a:r>
            <a:pPr indent="0" marL="0">
              <a:lnSpc>
                <a:spcPts val="1300"/>
              </a:lnSpc>
              <a:buNone/>
            </a:pPr>
            <a:endParaRPr lang="en-US" sz="1050" dirty="0"/>
          </a:p>
        </p:txBody>
      </p:sp>
      <p:sp>
        <p:nvSpPr>
          <p:cNvPr id="26" name="Text 23"/>
          <p:cNvSpPr/>
          <p:nvPr/>
        </p:nvSpPr>
        <p:spPr>
          <a:xfrm>
            <a:off x="457200" y="4114800"/>
            <a:ext cx="53949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Plus 17K saves, 7.9K Spotify followers, 83.5K owned fanbase (7,489 emails), ~$81K business revenue.</a:t>
            </a:r>
            <a:endParaRPr lang="en-US" sz="1100" dirty="0"/>
          </a:p>
        </p:txBody>
      </p:sp>
      <p:sp>
        <p:nvSpPr>
          <p:cNvPr id="27" name="Text 24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D0D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37744"/>
            <a:ext cx="81381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D4A93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MODEL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457200" y="603504"/>
            <a:ext cx="8138160" cy="658368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5F2E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Every stream pays twice. The stack pays a third time.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463040"/>
            <a:ext cx="2697480" cy="2148840"/>
          </a:xfrm>
          <a:prstGeom prst="roundRect">
            <a:avLst>
              <a:gd name="adj" fmla="val 2979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58368" y="1645920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Master recordings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658368" y="1956816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i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100% owned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658368" y="2286000"/>
            <a:ext cx="2304288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Royalties flow straight to the company. No label split.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291840" y="1463040"/>
            <a:ext cx="2697480" cy="2148840"/>
          </a:xfrm>
          <a:prstGeom prst="roundRect">
            <a:avLst>
              <a:gd name="adj" fmla="val 2979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3493008" y="1645920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Publishing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3493008" y="1956816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i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100% owned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3493008" y="2286000"/>
            <a:ext cx="2304288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Bobby writes everything. Songwriter royalties add ~25% on the same stream.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126480" y="1463040"/>
            <a:ext cx="2697480" cy="2148840"/>
          </a:xfrm>
          <a:prstGeom prst="roundRect">
            <a:avLst>
              <a:gd name="adj" fmla="val 2979"/>
            </a:avLst>
          </a:prstGeom>
          <a:solidFill>
            <a:srgbClr val="17171F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6327648" y="1645920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Backend SaaS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6327648" y="1956816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i="1" dirty="0">
                <a:solidFill>
                  <a:srgbClr val="D4A93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$99 / month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6327648" y="2286000"/>
            <a:ext cx="2304288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1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Sells artist services to leads the playlist network generates free.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57200" y="3977640"/>
            <a:ext cx="8229600" cy="777240"/>
          </a:xfrm>
          <a:prstGeom prst="roundRect">
            <a:avLst>
              <a:gd name="adj" fmla="val 8235"/>
            </a:avLst>
          </a:prstGeom>
          <a:solidFill>
            <a:srgbClr val="1E1E29"/>
          </a:solidFill>
          <a:ln w="9525">
            <a:solidFill>
              <a:srgbClr val="26242F"/>
            </a:solidFill>
            <a:prstDash val="solid"/>
          </a:ln>
          <a:effectLst>
            <a:outerShdw sx="100000" sy="100000" kx="0" ky="0" algn="bl" rotWithShape="0" blurRad="101600" dist="38100" dir="2700000">
              <a:srgbClr val="000000">
                <a:alpha val="3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685800" y="4069080"/>
            <a:ext cx="77724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F5F2E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Excluded from the model:  touring, merch, memberships, sync, brand partnerships.</a:t>
            </a:r>
            <a:pPr indent="0" marL="0">
              <a:lnSpc>
                <a:spcPts val="1500"/>
              </a:lnSpc>
              <a:buNone/>
            </a:pP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8549640" y="4773168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E8B9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Bobby DeMario — $400K Angel Round</dc:title>
  <dc:subject>PptxGenJS Presentation</dc:subject>
  <dc:creator>Bobby DeMario</dc:creator>
  <cp:lastModifiedBy>Bobby DeMario</cp:lastModifiedBy>
  <cp:revision>1</cp:revision>
  <dcterms:created xsi:type="dcterms:W3CDTF">2026-07-04T15:37:26Z</dcterms:created>
  <dcterms:modified xsi:type="dcterms:W3CDTF">2026-07-04T15:37:26Z</dcterms:modified>
</cp:coreProperties>
</file>