
<file path=[Content_Types].xml><?xml version="1.0" encoding="utf-8"?>
<Types xmlns="http://schemas.openxmlformats.org/package/2006/content-types">
  <Default Extension="xml" ContentType="application/vnd.openxmlformats-package.core-properties+xml"/>
  <Default Extension="jpeg" ContentType="image/jpeg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slides/charts/chart1.xml" ContentType="application/vnd.openxmlformats-officedocument.drawingml.chart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slides/charts/chart2.xml" ContentType="application/vnd.openxmlformats-officedocument.drawingml.chart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6abad80b9564ae5" /><Relationship Type="http://schemas.openxmlformats.org/officeDocument/2006/relationships/extended-properties" Target="/docProps/app.xml" Id="Rbc31ad4b2ea94cf8" /><Relationship Type="http://schemas.openxmlformats.org/officeDocument/2006/relationships/officeDocument" Target="/ppt/presentation.xml" Id="Rbcb6089be3d14c2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fa05ae34ff624426"/>
  </p:sldMasterIdLst>
  <p:notesMasterIdLst>
    <p:notesMasterId xmlns:r="http://schemas.openxmlformats.org/officeDocument/2006/relationships" r:id="R8d83095659ee4889"/>
  </p:notesMasterIdLst>
  <p:sldIdLst>
    <p:sldId xmlns:r="http://schemas.openxmlformats.org/officeDocument/2006/relationships" id="256" r:id="Rf9d1c8baf63b4b76"/>
    <p:sldId xmlns:r="http://schemas.openxmlformats.org/officeDocument/2006/relationships" id="257" r:id="R2ca8d73da3e34c35"/>
    <p:sldId xmlns:r="http://schemas.openxmlformats.org/officeDocument/2006/relationships" id="258" r:id="R092ad37c2af2453d"/>
    <p:sldId xmlns:r="http://schemas.openxmlformats.org/officeDocument/2006/relationships" id="259" r:id="Rb8dd6caffb2149d1"/>
    <p:sldId xmlns:r="http://schemas.openxmlformats.org/officeDocument/2006/relationships" id="260" r:id="R08227fc378064762"/>
    <p:sldId xmlns:r="http://schemas.openxmlformats.org/officeDocument/2006/relationships" id="261" r:id="R999075dd52b442d7"/>
    <p:sldId xmlns:r="http://schemas.openxmlformats.org/officeDocument/2006/relationships" id="262" r:id="R24962741f5f446c4"/>
    <p:sldId xmlns:r="http://schemas.openxmlformats.org/officeDocument/2006/relationships" id="263" r:id="R7d970e14e1734b60"/>
    <p:sldId xmlns:r="http://schemas.openxmlformats.org/officeDocument/2006/relationships" id="264" r:id="R95d377a9964d4d70"/>
    <p:sldId xmlns:r="http://schemas.openxmlformats.org/officeDocument/2006/relationships" id="265" r:id="R1a39ccb72290472c"/>
    <p:sldId xmlns:r="http://schemas.openxmlformats.org/officeDocument/2006/relationships" id="266" r:id="R150ed1b5315a43d1"/>
    <p:sldId xmlns:r="http://schemas.openxmlformats.org/officeDocument/2006/relationships" id="267" r:id="R6128b1f81433430a"/>
    <p:sldId xmlns:r="http://schemas.openxmlformats.org/officeDocument/2006/relationships" id="268" r:id="R49e9580967c247dc"/>
    <p:sldId xmlns:r="http://schemas.openxmlformats.org/officeDocument/2006/relationships" id="269" r:id="R3eb7018d34b84b34"/>
    <p:sldId xmlns:r="http://schemas.openxmlformats.org/officeDocument/2006/relationships" id="270" r:id="R4116b602a6f84fbc"/>
    <p:sldId xmlns:r="http://schemas.openxmlformats.org/officeDocument/2006/relationships" id="271" r:id="Ra1785b0a6bdd489f"/>
  </p:sldIdLst>
  <p:sldSz cx="9144000" cy="51435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slideViewPr>
    <p:cSldViewPr snapToGrid="0" snapToObjects="1">
      <p:cViewPr>
        <p:scale>
          <a:sx xmlns:a="http://schemas.openxmlformats.org/drawingml/2006/main" n="1" d="1"/>
          <a:sy xmlns:a="http://schemas.openxmlformats.org/drawingml/2006/main" n="1" d="1"/>
        </p:scale>
        <p:origin x="0" y="0"/>
      </p:cViewPr>
      <p:guideLst/>
    </p:cSldViewPr>
  </p:slide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055c9154151458e" /><Relationship Type="http://schemas.openxmlformats.org/officeDocument/2006/relationships/slideMaster" Target="/ppt/slideMasters/slideMaster1.xml" Id="Rfa05ae34ff624426" /><Relationship Type="http://schemas.openxmlformats.org/officeDocument/2006/relationships/notesMaster" Target="/ppt/notesMasters/notesMaster1.xml" Id="R8d83095659ee4889" /><Relationship Type="http://schemas.openxmlformats.org/officeDocument/2006/relationships/presProps" Target="/ppt/presProps.xml" Id="Rbf5f5d4b8e654807" /><Relationship Type="http://schemas.openxmlformats.org/officeDocument/2006/relationships/viewProps" Target="/ppt/viewProps.xml" Id="R03d68af8e1024a1e" /><Relationship Type="http://schemas.openxmlformats.org/officeDocument/2006/relationships/tableStyles" Target="/ppt/tableStyles.xml" Id="R6e8b54fb36f34cd6" /><Relationship Type="http://schemas.openxmlformats.org/officeDocument/2006/relationships/slide" Target="/ppt/slides/slide1.xml" Id="Rf9d1c8baf63b4b76" /><Relationship Type="http://schemas.openxmlformats.org/officeDocument/2006/relationships/slide" Target="/ppt/slides/slide2.xml" Id="R2ca8d73da3e34c35" /><Relationship Type="http://schemas.openxmlformats.org/officeDocument/2006/relationships/slide" Target="/ppt/slides/slide3.xml" Id="R092ad37c2af2453d" /><Relationship Type="http://schemas.openxmlformats.org/officeDocument/2006/relationships/slide" Target="/ppt/slides/slide4.xml" Id="Rb8dd6caffb2149d1" /><Relationship Type="http://schemas.openxmlformats.org/officeDocument/2006/relationships/slide" Target="/ppt/slides/slide5.xml" Id="R08227fc378064762" /><Relationship Type="http://schemas.openxmlformats.org/officeDocument/2006/relationships/slide" Target="/ppt/slides/slide6.xml" Id="R999075dd52b442d7" /><Relationship Type="http://schemas.openxmlformats.org/officeDocument/2006/relationships/slide" Target="/ppt/slides/slide7.xml" Id="R24962741f5f446c4" /><Relationship Type="http://schemas.openxmlformats.org/officeDocument/2006/relationships/slide" Target="/ppt/slides/slide8.xml" Id="R7d970e14e1734b60" /><Relationship Type="http://schemas.openxmlformats.org/officeDocument/2006/relationships/slide" Target="/ppt/slides/slide9.xml" Id="R95d377a9964d4d70" /><Relationship Type="http://schemas.openxmlformats.org/officeDocument/2006/relationships/slide" Target="/ppt/slides/slide10.xml" Id="R1a39ccb72290472c" /><Relationship Type="http://schemas.openxmlformats.org/officeDocument/2006/relationships/slide" Target="/ppt/slides/slide11.xml" Id="R150ed1b5315a43d1" /><Relationship Type="http://schemas.openxmlformats.org/officeDocument/2006/relationships/slide" Target="/ppt/slides/slide12.xml" Id="R6128b1f81433430a" /><Relationship Type="http://schemas.openxmlformats.org/officeDocument/2006/relationships/slide" Target="/ppt/slides/slide13.xml" Id="R49e9580967c247dc" /><Relationship Type="http://schemas.openxmlformats.org/officeDocument/2006/relationships/slide" Target="/ppt/slides/slide14.xml" Id="R3eb7018d34b84b34" /><Relationship Type="http://schemas.openxmlformats.org/officeDocument/2006/relationships/slide" Target="/ppt/slides/slide15.xml" Id="R4116b602a6f84fbc" /><Relationship Type="http://schemas.openxmlformats.org/officeDocument/2006/relationships/slide" Target="/ppt/slides/slide16.xml" Id="Ra1785b0a6bdd489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e941123421a454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d9409080ce7a4759" /><Relationship Type="http://schemas.openxmlformats.org/officeDocument/2006/relationships/notesMaster" Target="/ppt/notesMasters/notesMaster1.xml" Id="R54fe295072ac432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85eb55db6ac4471" /><Relationship Type="http://schemas.openxmlformats.org/officeDocument/2006/relationships/notesMaster" Target="/ppt/notesMasters/notesMaster1.xml" Id="R37485ba512144564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70d2ac33c66d44e1" /><Relationship Type="http://schemas.openxmlformats.org/officeDocument/2006/relationships/notesMaster" Target="/ppt/notesMasters/notesMaster1.xml" Id="Rba7d260b26954441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26af5243dc7f48f7" /><Relationship Type="http://schemas.openxmlformats.org/officeDocument/2006/relationships/notesMaster" Target="/ppt/notesMasters/notesMaster1.xml" Id="Re19aec843ac34e6b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c7a1da87dac4317" /><Relationship Type="http://schemas.openxmlformats.org/officeDocument/2006/relationships/notesMaster" Target="/ppt/notesMasters/notesMaster1.xml" Id="R441c81137edf4830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0d2fcd3238ef40a1" /><Relationship Type="http://schemas.openxmlformats.org/officeDocument/2006/relationships/notesMaster" Target="/ppt/notesMasters/notesMaster1.xml" Id="Rf5e04db457ef45a8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cab216e6208d4ce5" /><Relationship Type="http://schemas.openxmlformats.org/officeDocument/2006/relationships/notesMaster" Target="/ppt/notesMasters/notesMaster1.xml" Id="R3693729fd9e647fe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45b23eca7fcf4d08" /><Relationship Type="http://schemas.openxmlformats.org/officeDocument/2006/relationships/notesMaster" Target="/ppt/notesMasters/notesMaster1.xml" Id="R72713956e30b4599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acd20332a2a74382" /><Relationship Type="http://schemas.openxmlformats.org/officeDocument/2006/relationships/notesMaster" Target="/ppt/notesMasters/notesMaster1.xml" Id="R07630f9dc8754bf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80f081b1004481c" /><Relationship Type="http://schemas.openxmlformats.org/officeDocument/2006/relationships/notesMaster" Target="/ppt/notesMasters/notesMaster1.xml" Id="R1b3bb06ab205414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0dc6c505fbe4e76" /><Relationship Type="http://schemas.openxmlformats.org/officeDocument/2006/relationships/notesMaster" Target="/ppt/notesMasters/notesMaster1.xml" Id="R35f941f8a09e493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e4ebf3224f24175" /><Relationship Type="http://schemas.openxmlformats.org/officeDocument/2006/relationships/notesMaster" Target="/ppt/notesMasters/notesMaster1.xml" Id="Rca0f6f45c5864574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5e3ce0874284d1c" /><Relationship Type="http://schemas.openxmlformats.org/officeDocument/2006/relationships/notesMaster" Target="/ppt/notesMasters/notesMaster1.xml" Id="R390bec9c9b82474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48b0b4d2f61417d" /><Relationship Type="http://schemas.openxmlformats.org/officeDocument/2006/relationships/notesMaster" Target="/ppt/notesMasters/notesMaster1.xml" Id="R9736dc64e027441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68d2fbdaefb347ac" /><Relationship Type="http://schemas.openxmlformats.org/officeDocument/2006/relationships/notesMaster" Target="/ppt/notesMasters/notesMaster1.xml" Id="R3b3525071af845e5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caa54cad1e1640f2" /><Relationship Type="http://schemas.openxmlformats.org/officeDocument/2006/relationships/notesMaster" Target="/ppt/notesMasters/notesMaster1.xml" Id="R5640a3ac46214cc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Opening: V3 is a music-IP investment. The underwriting is owned music rights and recurring royalty cash flow, not software adoption.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Illustrative calculations: downside $310K x 5x = $1.55M catalog value; 15% is below the 1x preference, so $400K proceeds if sufficient sale proceeds exist. Plan $750K x 8x = $6.0M; 15% = $900K. Breakout $1.5M x 10x = $15M; 15% = $2.25M. Five-year IRRs: 0%, 17.6%, 41.3%. Excludes operating distributions. No liquidity event is guaranteed.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Sources: Royalty Exchange catalog valuation guide (0–3-year catalogs average around 4x; 3–10-year catalogs around 5–7x). Shot Tower Capital 2024 market averages of approximately 13x recorded music and 16.1x publishing are institutional-market context, not base underwriting.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5B-stream / ~$15M annual streaming-revenue case is a strategic ambition. It is roughly 105x the Year-5 base model's annual streams and requires breakout records.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Sources: WIPO, IP Finance in the Music Industry (2026); NYU JIPEL artist-investor LLC / waterfall discussion. Final waterfall and governance rights require definitive documents.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Risk controls proposed for final documents: milestone reporting, documented rights schedule, reserve policy, reinvestment policy, quarterly reporting and board-approved liquidity decisions.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Diligence focus: chain of title, master ownership, Bobby's publishing share, entity capitalization, budget, reporting rights and final preferred-equity terms.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Contact: bobby@bobbydemario.com · @bobbydemario. Full data room and formula model are available for diligence.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Illustrative discussion structure only. Final economics require a definitive term sheet, rights schedule, securities counsel, tax counsel and diligence. Not an offer to sell securities.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Return chain: capital funds owned masters and Bobby's documented publishing interest; music-rights revenue funds reserves, reinvestment and pro-rata distributions. Liquidity proceeds follow definitive documents.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Bobby DeMario historical account data and investorpackage2 data room. Confirm the reporting period for each metric during diligence.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investorpackage2 formula model and historical release sample. Break-even timing is calculated from the modeled all-in music-rights rate and should be refreshed as actual statements arrive.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Leverage Music and AI agents are operating advantages. Their revenue is excluded from the core music-rights underwriting.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Use-of-funds values are inherited from investorpackage2. Modeled operating revenue is not required to complete the stated 24-month funded build.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Milestones should be incorporated into final reporting covenants and the board-approved operating budget.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Source: investorpackage2 formula model. Annual music-rights revenue: $26,662; $62,479; $124,644; $209,368; $310,482. Annual streams: 4.10M; 9.61M; 19.18M; 32.21M; 47.77M.</a:t>
            </a:r>
            <a:endParaRPr/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ba8aa138c15649b2" /></Relationships>
</file>

<file path=ppt/slideLayouts/slideLayout1.xml><?xml version="1.0" encoding="utf-8"?>
<p:sldLayout xmlns:p="http://schemas.openxmlformats.org/presentationml/2006/main" preserve="1">
  <p:cSld name="DEFAULT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aed640a4add485b" /><Relationship Type="http://schemas.openxmlformats.org/officeDocument/2006/relationships/slideLayout" Target="/ppt/slideLayouts/slideLayout1.xml" Id="R7fed8ac625e143f8" /></Relationships>
</file>

<file path=ppt/slideMasters/slideMaster1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fed8ac625e143f8"/>
  </p:sldLayoutIdLst>
  <p:hf sldNum="0" hdr="0" ftr="0" dt="0"/>
  <p:txStyles>
    <p:titleStyle>
      <a:lvl1pPr xmlns:a="http://schemas.openxmlformats.org/drawingml/2006/main" algn="ctr" defTabSz="91440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342900" indent="-342900" algn="l" defTabSz="914400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742950" indent="-285750" algn="l" defTabSz="914400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 defTabSz="914400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 defTabSz="914400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 defTabSz="914400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 defTabSz="91440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 defTabSz="91440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 defTabSz="91440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 defTabSz="914400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 defTabSz="914400">
        <a:buNone/>
        <a:defRPr sz="1800" kern="12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f403a29931d4ceb" /><Relationship Type="http://schemas.openxmlformats.org/officeDocument/2006/relationships/image" Target="/ppt/media/image.jpeg" Id="R3b944c82605e467d" /><Relationship Type="http://schemas.openxmlformats.org/officeDocument/2006/relationships/notesSlide" Target="/ppt/notesSlides/notesSlide1.xml" Id="Raf781f1fec944c6e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e4fb1a19644a85" /><Relationship Type="http://schemas.openxmlformats.org/officeDocument/2006/relationships/chart" Target="/ppt/slides/charts/chart2.xml" Id="Rbc08beb0c0c94729" /><Relationship Type="http://schemas.openxmlformats.org/officeDocument/2006/relationships/notesSlide" Target="/ppt/notesSlides/notesSlide10.xml" Id="Rcf66bafffd8d41ad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17a4a271974dfd" /><Relationship Type="http://schemas.openxmlformats.org/officeDocument/2006/relationships/notesSlide" Target="/ppt/notesSlides/notesSlide11.xml" Id="R6165f2ae6ba4458d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327abd3d1a34f0f" /><Relationship Type="http://schemas.openxmlformats.org/officeDocument/2006/relationships/notesSlide" Target="/ppt/notesSlides/notesSlide12.xml" Id="R7c274ed590b04d6d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13e2854d824dec" /><Relationship Type="http://schemas.openxmlformats.org/officeDocument/2006/relationships/notesSlide" Target="/ppt/notesSlides/notesSlide13.xml" Id="R80e2389e65ce41d0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2ee6509f864d73" /><Relationship Type="http://schemas.openxmlformats.org/officeDocument/2006/relationships/notesSlide" Target="/ppt/notesSlides/notesSlide14.xml" Id="Racf2e70c91be47c9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30d9d20018402d" /><Relationship Type="http://schemas.openxmlformats.org/officeDocument/2006/relationships/notesSlide" Target="/ppt/notesSlides/notesSlide15.xml" Id="Ra4f169d7a215407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a475dc2cd741ab" /><Relationship Type="http://schemas.openxmlformats.org/officeDocument/2006/relationships/image" Target="/ppt/media/image2.jpeg" Id="R1abe5e3758ab4718" /><Relationship Type="http://schemas.openxmlformats.org/officeDocument/2006/relationships/notesSlide" Target="/ppt/notesSlides/notesSlide16.xml" Id="R66caa2bc32644944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1fba216259485b" /><Relationship Type="http://schemas.openxmlformats.org/officeDocument/2006/relationships/notesSlide" Target="/ppt/notesSlides/notesSlide2.xml" Id="R6c27dd87cc41407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00afe2004e473f" /><Relationship Type="http://schemas.openxmlformats.org/officeDocument/2006/relationships/notesSlide" Target="/ppt/notesSlides/notesSlide3.xml" Id="R84389a000657400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6f3460a7acf4cb2" /><Relationship Type="http://schemas.openxmlformats.org/officeDocument/2006/relationships/image" Target="/ppt/media/image.png" Id="R2b2ccae8289c43ec" /><Relationship Type="http://schemas.openxmlformats.org/officeDocument/2006/relationships/notesSlide" Target="/ppt/notesSlides/notesSlide4.xml" Id="R74577f8a3eaa4bf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dcdcbe7fe64bde" /><Relationship Type="http://schemas.openxmlformats.org/officeDocument/2006/relationships/notesSlide" Target="/ppt/notesSlides/notesSlide5.xml" Id="R5dafac7062d9406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efed3f2ac645fb" /><Relationship Type="http://schemas.openxmlformats.org/officeDocument/2006/relationships/notesSlide" Target="/ppt/notesSlides/notesSlide6.xml" Id="R692839059da24a8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c80e90575994dca" /><Relationship Type="http://schemas.openxmlformats.org/officeDocument/2006/relationships/image" Target="/ppt/media/image2.png" Id="R71082e4f18c54b4e" /><Relationship Type="http://schemas.openxmlformats.org/officeDocument/2006/relationships/notesSlide" Target="/ppt/notesSlides/notesSlide7.xml" Id="Reeb886d9b6ba460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b6efb2b0c64e41" /><Relationship Type="http://schemas.openxmlformats.org/officeDocument/2006/relationships/notesSlide" Target="/ppt/notesSlides/notesSlide8.xml" Id="Rebaff6a8d0804f0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5e59f9c5fda4f4b" /><Relationship Type="http://schemas.openxmlformats.org/officeDocument/2006/relationships/chart" Target="/ppt/slides/charts/chart1.xml" Id="R4465be3d7a294548" /><Relationship Type="http://schemas.openxmlformats.org/officeDocument/2006/relationships/notesSlide" Target="/ppt/notesSlides/notesSlide9.xml" Id="R533adc89207843e0" /></Relationships>
</file>

<file path=ppt/slides/charts/chart1.xml><?xml version="1.0" encoding="utf-8"?>
<c:chartSpace xmlns:c="http://schemas.openxmlformats.org/drawingml/2006/chart">
  <c:lang val="en-US"/>
  <c:chart>
    <c:plotArea>
      <c:barChart>
        <c:barDir val="col"/>
        <c:grouping val="clustered"/>
        <c:varyColors val="0"/>
        <c:ser>
          <c:idx val="0"/>
          <c:order val="0"/>
          <c:tx>
            <c:v>Music-rights revenue ($K)</c:v>
          </c:tx>
          <c:spPr>
            <a:solidFill xmlns:a="http://schemas.openxmlformats.org/drawingml/2006/main">
              <a:srgbClr val="D4A937"/>
            </a:solidFill>
          </c:spPr>
          <c:cat>
            <c:strLit>
              <c:ptCount val="5"/>
              <c:pt idx="0">
                <c:v>Y1</c:v>
              </c:pt>
              <c:pt idx="1">
                <c:v>Y2</c:v>
              </c:pt>
              <c:pt idx="2">
                <c:v>Y3</c:v>
              </c:pt>
              <c:pt idx="3">
                <c:v>Y4</c:v>
              </c:pt>
              <c:pt idx="4">
                <c:v>Y5</c:v>
              </c:pt>
            </c:strLit>
          </c:cat>
          <c:val>
            <c:numLit>
              <c:formatCode>$0K</c:formatCode>
              <c:ptCount val="5"/>
              <c:pt idx="0">
                <c:v>26.7</c:v>
              </c:pt>
              <c:pt idx="1">
                <c:v>62.5</c:v>
              </c:pt>
              <c:pt idx="2">
                <c:v>124.6</c:v>
              </c:pt>
              <c:pt idx="3">
                <c:v>209.4</c:v>
              </c:pt>
              <c:pt idx="4">
                <c:v>310.5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825" b="1">
                  <a:solidFill>
                    <a:srgbClr val="F6F3ED"/>
                  </a:solidFill>
                </a:defRPr>
              </a:pPr>
            </a:p>
          </c:txPr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48"/>
        <c:axId val="48650112"/>
        <c:axId val="48672768"/>
      </c:barChart>
      <c:catAx>
        <c:axId val="48650112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2C334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900" b="1">
                <a:solidFill>
                  <a:srgbClr val="A8AFBE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  <c:max val="350"/>
          <c:min val="0"/>
        </c:scaling>
        <c:delete val="0"/>
        <c:axPos val="l"/>
        <c:majorGridlines>
          <c:spPr>
            <a:ln xmlns:a="http://schemas.openxmlformats.org/drawingml/2006/main" w="9525">
              <a:solidFill>
                <a:srgbClr val="2C3340"/>
              </a:solidFill>
              <a:prstDash val="solid"/>
            </a:ln>
          </c:spPr>
        </c:majorGridlines>
        <c:numFmt formatCode="$0K"/>
        <c:majorTickMark val="none"/>
        <c:minorTickMark val="none"/>
        <c:spPr>
          <a:ln xmlns:a="http://schemas.openxmlformats.org/drawingml/2006/main" w="9525">
            <a:solidFill>
              <a:srgbClr val="2C334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825">
                <a:solidFill>
                  <a:srgbClr val="A8AFBE"/>
                </a:solidFill>
              </a:defRPr>
            </a:pPr>
          </a:p>
        </c:txPr>
        <c:crossAx val="48650112"/>
        <c:crossBetween val="between"/>
        <c:majorUnit val="100"/>
      </c:valAx>
      <c:spPr>
        <a:solidFill xmlns:a="http://schemas.openxmlformats.org/drawingml/2006/main">
          <a:srgbClr val="0D0D12"/>
        </a:solidFill>
        <a:ln xmlns:a="http://schemas.openxmlformats.org/drawingml/2006/main" w="0">
          <a:solidFill>
            <a:srgbClr val="0D0D12"/>
          </a:solidFill>
          <a:prstDash val="solid"/>
        </a:ln>
      </c:spPr>
    </c:plotArea>
    <c:plotVisOnly val="1"/>
  </c:chart>
  <c:spPr>
    <a:solidFill xmlns:a="http://schemas.openxmlformats.org/drawingml/2006/main">
      <a:srgbClr val="0D0D12"/>
    </a:solidFill>
    <a:ln xmlns:a="http://schemas.openxmlformats.org/drawingml/2006/main" w="0">
      <a:solidFill>
        <a:srgbClr val="0D0D12"/>
      </a:solidFill>
      <a:prstDash val="solid"/>
    </a:ln>
  </c:spPr>
</c:chartSpace>
</file>

<file path=ppt/slides/charts/chart2.xml><?xml version="1.0" encoding="utf-8"?>
<c:chartSpace xmlns:c="http://schemas.openxmlformats.org/drawingml/2006/chart">
  <c:lang val="en-US"/>
  <c:chart>
    <c:plotArea>
      <c:barChart>
        <c:barDir val="bar"/>
        <c:grouping val="clustered"/>
        <c:varyColors val="0"/>
        <c:ser>
          <c:idx val="0"/>
          <c:order val="0"/>
          <c:tx>
            <c:v>Investor proceeds ($M)</c:v>
          </c:tx>
          <c:spPr>
            <a:solidFill xmlns:a="http://schemas.openxmlformats.org/drawingml/2006/main">
              <a:srgbClr val="D4A937"/>
            </a:solidFill>
          </c:spPr>
          <c:cat>
            <c:strLit>
              <c:ptCount val="3"/>
              <c:pt idx="0">
                <c:v>Downside</c:v>
              </c:pt>
              <c:pt idx="1">
                <c:v>Plan</c:v>
              </c:pt>
              <c:pt idx="2">
                <c:v>Breakout</c:v>
              </c:pt>
            </c:strLit>
          </c:cat>
          <c:val>
            <c:numLit>
              <c:formatCode>$0.00M</c:formatCode>
              <c:ptCount val="3"/>
              <c:pt idx="0">
                <c:v>0.4</c:v>
              </c:pt>
              <c:pt idx="1">
                <c:v>0.9</c:v>
              </c:pt>
              <c:pt idx="2">
                <c:v>2.25</c:v>
              </c:pt>
            </c:numLit>
          </c:val>
        </c:ser>
        <c:dLbls>
          <c:txPr>
            <a:bodyPr xmlns:a="http://schemas.openxmlformats.org/drawingml/2006/main" anchorCtr="1"/>
            <a:lstStyle xmlns:a="http://schemas.openxmlformats.org/drawingml/2006/main"/>
            <a:p xmlns:a="http://schemas.openxmlformats.org/drawingml/2006/main">
              <a:pPr>
                <a:defRPr sz="825" b="1">
                  <a:solidFill>
                    <a:srgbClr val="F6F3ED"/>
                  </a:solidFill>
                </a:defRPr>
              </a:pPr>
            </a:p>
          </c:txPr>
          <c:dLblPos val="out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44"/>
        <c:axId val="48650112"/>
        <c:axId val="48672768"/>
      </c:barChart>
      <c:catAx>
        <c:axId val="48650112"/>
        <c:scaling>
          <c:orientation val="minMax"/>
        </c:scaling>
        <c:delete val="0"/>
        <c:axPos val="l"/>
        <c:majorGridlines>
          <c:spPr>
            <a:ln xmlns:a="http://schemas.openxmlformats.org/drawingml/2006/main" w="9525">
              <a:solidFill>
                <a:srgbClr val="2C3340"/>
              </a:solidFill>
              <a:prstDash val="solid"/>
            </a:ln>
          </c:spPr>
        </c:majorGridlines>
        <c:numFmt formatCode="$0.0M"/>
        <c:majorTickMark val="none"/>
        <c:minorTickMark val="none"/>
        <c:spPr>
          <a:ln xmlns:a="http://schemas.openxmlformats.org/drawingml/2006/main" w="9525">
            <a:solidFill>
              <a:srgbClr val="2C334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750">
                <a:solidFill>
                  <a:srgbClr val="A8AFBE"/>
                </a:solidFill>
              </a:defRPr>
            </a:pPr>
          </a:p>
        </c:txPr>
        <c:crossAx val="48672768"/>
      </c:catAx>
      <c:valAx>
        <c:axId val="48672768"/>
        <c:scaling>
          <c:orientation val="minMax"/>
        </c:scaling>
        <c:delete val="0"/>
        <c:axPos val="b"/>
        <c:numFmt formatCode="General"/>
        <c:majorTickMark val="none"/>
        <c:minorTickMark val="none"/>
        <c:spPr>
          <a:ln xmlns:a="http://schemas.openxmlformats.org/drawingml/2006/main" w="9525">
            <a:solidFill>
              <a:srgbClr val="2C3340"/>
            </a:solidFill>
            <a:prstDash val="solid"/>
          </a:ln>
        </c:spPr>
        <c:txPr>
          <a:bodyPr xmlns:a="http://schemas.openxmlformats.org/drawingml/2006/main" anchorCtr="1"/>
          <a:lstStyle xmlns:a="http://schemas.openxmlformats.org/drawingml/2006/main"/>
          <a:p xmlns:a="http://schemas.openxmlformats.org/drawingml/2006/main">
            <a:pPr>
              <a:defRPr sz="900" b="1">
                <a:solidFill>
                  <a:srgbClr val="A8AFBE"/>
                </a:solidFill>
              </a:defRPr>
            </a:pPr>
          </a:p>
        </c:txPr>
        <c:crossAx val="48650112"/>
        <c:crossBetween val="between"/>
      </c:valAx>
      <c:spPr>
        <a:solidFill xmlns:a="http://schemas.openxmlformats.org/drawingml/2006/main">
          <a:srgbClr val="0D0D12"/>
        </a:solidFill>
        <a:ln xmlns:a="http://schemas.openxmlformats.org/drawingml/2006/main" w="0">
          <a:solidFill>
            <a:srgbClr val="0D0D12"/>
          </a:solidFill>
          <a:prstDash val="solid"/>
        </a:ln>
      </c:spPr>
    </c:plotArea>
    <c:plotVisOnly val="1"/>
  </c:chart>
  <c:spPr>
    <a:solidFill xmlns:a="http://schemas.openxmlformats.org/drawingml/2006/main">
      <a:srgbClr val="0D0D12"/>
    </a:solidFill>
    <a:ln xmlns:a="http://schemas.openxmlformats.org/drawingml/2006/main" w="0">
      <a:solidFill>
        <a:srgbClr val="0D0D12"/>
      </a:solidFill>
      <a:prstDash val="solid"/>
    </a:ln>
  </c:spPr>
</c:chartSpace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Image 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3b944c82605e467d"/>
          <a:srcRect xmlns:a="http://schemas.openxmlformats.org/drawingml/2006/main" l="0" t="0" r="0" b="0"/>
          <a:stretch xmlns:a="http://schemas.openxmlformats.org/drawingml/2006/main"/>
        </p:blipFill>
        <p:spPr>
          <a:xfrm xmlns:a="http://schemas.openxmlformats.org/drawingml/2006/main">
            <a:off x="5760720" y="0"/>
            <a:ext cx="3383280" cy="5143500"/>
          </a:xfrm>
          <a:prstGeom xmlns:a="http://schemas.openxmlformats.org/drawingml/2006/main" prst="rect">
            <a:avLst/>
          </a:prstGeom>
        </p:spPr>
      </p:pic>
      <p:sp>
        <p:nvSpPr>
          <p:cNvPr id="3" name="Text 0">
            <a:extLst xmlns:a="http://schemas.openxmlformats.org/drawingml/2006/main">
              <a:ext uri="{FF2B5EF4-FFF2-40B4-BE49-F238E27FC236}">
                <a16:creationId xmlns:a16="http://schemas.microsoft.com/office/drawing/2014/main" id="{64C03AF0-460F-439F-9C79-F59DCD1B5A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502920"/>
            <a:ext cx="493776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05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CONFIDENTIAL · ANGEL ROUND</a:t>
            </a:r>
            <a:endParaRPr sz="1050"/>
          </a:p>
        </p:txBody>
      </p:sp>
      <p:sp>
        <p:nvSpPr>
          <p:cNvPr id="4" name="Text 1">
            <a:extLst xmlns:a="http://schemas.openxmlformats.org/drawingml/2006/main">
              <a:ext uri="{FF2B5EF4-FFF2-40B4-BE49-F238E27FC236}">
                <a16:creationId xmlns:a16="http://schemas.microsoft.com/office/drawing/2014/main" id="{2256F3D5-88A5-4303-B883-69318D515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143000"/>
            <a:ext cx="5120640" cy="1828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5800"/>
              </a:lnSpc>
              <a:buNone/>
            </a:pPr>
            <a:r>
              <a:rPr sz="6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Bobby</a:t>
            </a:r>
            <a:endParaRPr sz="6000"/>
          </a:p>
          <a:p xmlns:a="http://schemas.openxmlformats.org/drawingml/2006/main">
            <a:pPr marL="0" indent="0">
              <a:lnSpc>
                <a:spcPts val="5800"/>
              </a:lnSpc>
              <a:buNone/>
            </a:pPr>
            <a:r>
              <a:rPr sz="6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DeMario</a:t>
            </a:r>
            <a:endParaRPr sz="6000"/>
          </a:p>
        </p:txBody>
      </p:sp>
      <p:sp>
        <p:nvSpPr>
          <p:cNvPr id="5" name="Text 2">
            <a:extLst xmlns:a="http://schemas.openxmlformats.org/drawingml/2006/main">
              <a:ext uri="{FF2B5EF4-FFF2-40B4-BE49-F238E27FC236}">
                <a16:creationId xmlns:a16="http://schemas.microsoft.com/office/drawing/2014/main" id="{C0677A8E-50FA-4129-B9DE-2CFEC249D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3154680"/>
            <a:ext cx="4937760" cy="7772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2400"/>
              </a:lnSpc>
              <a:buNone/>
            </a:pPr>
            <a:r>
              <a:rPr sz="17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Building a music-IP company around an owned catalog.</a:t>
            </a:r>
            <a:endParaRPr sz="1700"/>
          </a:p>
        </p:txBody>
      </p:sp>
      <p:sp>
        <p:nvSpPr>
          <p:cNvPr id="6" name="Text 3">
            <a:extLst xmlns:a="http://schemas.openxmlformats.org/drawingml/2006/main">
              <a:ext uri="{FF2B5EF4-FFF2-40B4-BE49-F238E27FC236}">
                <a16:creationId xmlns:a16="http://schemas.microsoft.com/office/drawing/2014/main" id="{2022C05E-ECC8-4F3B-B0F6-6EFEB8947F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160520"/>
            <a:ext cx="5029200" cy="3657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Raising $400,000</a:t>
            </a:r>
            <a:endParaRPr sz="1400"/>
          </a:p>
        </p:txBody>
      </p:sp>
    </p:spTree>
    <p:extLst>
      <p:ext uri="{BB962C8B-B14F-4D97-AF65-F5344CB8AC3E}">
        <p14:creationId xmlns:p14="http://schemas.microsoft.com/office/powerpoint/2010/main" val="1958996460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C45AA73C-9089-4C63-8393-044A90BF5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05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FINANCIAL MODEL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9ACB79D0-335B-428F-958C-0543FE53C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76072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Investor returns under the proposed economics.</a:t>
            </a:r>
            <a:endParaRPr sz="3000"/>
          </a:p>
        </p:txBody>
      </p:sp>
      <p:sp>
        <p:nvSpPr>
          <p:cNvPr id="5" name="Text 2">
            <a:extLst xmlns:a="http://schemas.openxmlformats.org/drawingml/2006/main">
              <a:ext uri="{FF2B5EF4-FFF2-40B4-BE49-F238E27FC236}">
                <a16:creationId xmlns:a16="http://schemas.microsoft.com/office/drawing/2014/main" id="{1F737B71-861D-4D66-A98D-06C41A536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480560"/>
            <a:ext cx="45720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Illustrative investor proceeds at Year 5</a:t>
            </a:r>
            <a:endParaRPr sz="950"/>
          </a:p>
        </p:txBody>
      </p:sp>
      <p:sp>
        <p:nvSpPr>
          <p:cNvPr id="6" name="Text 3">
            <a:extLst xmlns:a="http://schemas.openxmlformats.org/drawingml/2006/main">
              <a:ext uri="{FF2B5EF4-FFF2-40B4-BE49-F238E27FC236}">
                <a16:creationId xmlns:a16="http://schemas.microsoft.com/office/drawing/2014/main" id="{25962EB0-E735-4C76-8582-22C32477D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1417320"/>
            <a:ext cx="32918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Scenario assumptions</a:t>
            </a:r>
            <a:endParaRPr sz="1150"/>
          </a:p>
        </p:txBody>
      </p:sp>
      <p:sp>
        <p:nvSpPr>
          <p:cNvPr id="7" name="Shape 4">
            <a:extLst xmlns:a="http://schemas.openxmlformats.org/drawingml/2006/main">
              <a:ext uri="{FF2B5EF4-FFF2-40B4-BE49-F238E27FC236}">
                <a16:creationId xmlns:a16="http://schemas.microsoft.com/office/drawing/2014/main" id="{971D42AD-F2BC-430B-B15A-DCCE013EA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1783080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5">
            <a:extLst xmlns:a="http://schemas.openxmlformats.org/drawingml/2006/main">
              <a:ext uri="{FF2B5EF4-FFF2-40B4-BE49-F238E27FC236}">
                <a16:creationId xmlns:a16="http://schemas.microsoft.com/office/drawing/2014/main" id="{462FC8B2-459A-4EAD-B4EB-664EE20DD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1856232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DOWNSIDE</a:t>
            </a:r>
            <a:endParaRPr sz="1150"/>
          </a:p>
        </p:txBody>
      </p:sp>
      <p:sp>
        <p:nvSpPr>
          <p:cNvPr id="9" name="Text 6">
            <a:extLst xmlns:a="http://schemas.openxmlformats.org/drawingml/2006/main">
              <a:ext uri="{FF2B5EF4-FFF2-40B4-BE49-F238E27FC236}">
                <a16:creationId xmlns:a16="http://schemas.microsoft.com/office/drawing/2014/main" id="{2EA622A9-AEF4-4828-B3C1-442965C06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130552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$310K rights rev × 5x</a:t>
            </a:r>
            <a:endParaRPr sz="850"/>
          </a:p>
        </p:txBody>
      </p:sp>
      <p:sp>
        <p:nvSpPr>
          <p:cNvPr id="10" name="Text 7">
            <a:extLst xmlns:a="http://schemas.openxmlformats.org/drawingml/2006/main">
              <a:ext uri="{FF2B5EF4-FFF2-40B4-BE49-F238E27FC236}">
                <a16:creationId xmlns:a16="http://schemas.microsoft.com/office/drawing/2014/main" id="{AF0D9A76-B5B7-48A3-9BB1-632B7E867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1856232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$400K</a:t>
            </a:r>
            <a:endParaRPr sz="1900"/>
          </a:p>
        </p:txBody>
      </p:sp>
      <p:sp>
        <p:nvSpPr>
          <p:cNvPr id="11" name="Shape 8">
            <a:extLst xmlns:a="http://schemas.openxmlformats.org/drawingml/2006/main">
              <a:ext uri="{FF2B5EF4-FFF2-40B4-BE49-F238E27FC236}">
                <a16:creationId xmlns:a16="http://schemas.microsoft.com/office/drawing/2014/main" id="{366CACCB-3B78-43CB-9319-6B374664E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2551176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2" name="Text 9">
            <a:extLst xmlns:a="http://schemas.openxmlformats.org/drawingml/2006/main">
              <a:ext uri="{FF2B5EF4-FFF2-40B4-BE49-F238E27FC236}">
                <a16:creationId xmlns:a16="http://schemas.microsoft.com/office/drawing/2014/main" id="{8ADA8346-961C-4F7F-B363-0657C8FAD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624328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PLAN</a:t>
            </a:r>
            <a:endParaRPr sz="1150"/>
          </a:p>
        </p:txBody>
      </p:sp>
      <p:sp>
        <p:nvSpPr>
          <p:cNvPr id="13" name="Text 10">
            <a:extLst xmlns:a="http://schemas.openxmlformats.org/drawingml/2006/main">
              <a:ext uri="{FF2B5EF4-FFF2-40B4-BE49-F238E27FC236}">
                <a16:creationId xmlns:a16="http://schemas.microsoft.com/office/drawing/2014/main" id="{D78C7435-05F8-4B45-9EA6-DCCE82B18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898648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$750K rights rev × 8x</a:t>
            </a:r>
            <a:endParaRPr sz="850"/>
          </a:p>
        </p:txBody>
      </p:sp>
      <p:sp>
        <p:nvSpPr>
          <p:cNvPr id="14" name="Text 11">
            <a:extLst xmlns:a="http://schemas.openxmlformats.org/drawingml/2006/main">
              <a:ext uri="{FF2B5EF4-FFF2-40B4-BE49-F238E27FC236}">
                <a16:creationId xmlns:a16="http://schemas.microsoft.com/office/drawing/2014/main" id="{E3240CAF-3D95-4768-8D5F-9ED786CA4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2624328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$900K</a:t>
            </a:r>
            <a:endParaRPr sz="1900"/>
          </a:p>
        </p:txBody>
      </p:sp>
      <p:sp>
        <p:nvSpPr>
          <p:cNvPr id="15" name="Shape 12">
            <a:extLst xmlns:a="http://schemas.openxmlformats.org/drawingml/2006/main">
              <a:ext uri="{FF2B5EF4-FFF2-40B4-BE49-F238E27FC236}">
                <a16:creationId xmlns:a16="http://schemas.microsoft.com/office/drawing/2014/main" id="{0193A29B-A297-4A56-8B5B-CBFB5836F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3319272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6" name="Text 13">
            <a:extLst xmlns:a="http://schemas.openxmlformats.org/drawingml/2006/main">
              <a:ext uri="{FF2B5EF4-FFF2-40B4-BE49-F238E27FC236}">
                <a16:creationId xmlns:a16="http://schemas.microsoft.com/office/drawing/2014/main" id="{1E5A2EB5-E8D0-4F16-A97D-4F8918F2F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3392424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BREAKOUT</a:t>
            </a:r>
            <a:endParaRPr sz="1150"/>
          </a:p>
        </p:txBody>
      </p:sp>
      <p:sp>
        <p:nvSpPr>
          <p:cNvPr id="17" name="Text 14">
            <a:extLst xmlns:a="http://schemas.openxmlformats.org/drawingml/2006/main">
              <a:ext uri="{FF2B5EF4-FFF2-40B4-BE49-F238E27FC236}">
                <a16:creationId xmlns:a16="http://schemas.microsoft.com/office/drawing/2014/main" id="{64CD8E69-0541-4DF6-B287-1AF0D38EB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3666744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$1.5M rights rev × 10x</a:t>
            </a:r>
            <a:endParaRPr sz="850"/>
          </a:p>
        </p:txBody>
      </p:sp>
      <p:sp>
        <p:nvSpPr>
          <p:cNvPr id="18" name="Text 15">
            <a:extLst xmlns:a="http://schemas.openxmlformats.org/drawingml/2006/main">
              <a:ext uri="{FF2B5EF4-FFF2-40B4-BE49-F238E27FC236}">
                <a16:creationId xmlns:a16="http://schemas.microsoft.com/office/drawing/2014/main" id="{83447024-4FE2-4E49-A003-41EC637D8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3392424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$2.25M</a:t>
            </a:r>
            <a:endParaRPr sz="1900"/>
          </a:p>
        </p:txBody>
      </p:sp>
      <p:sp>
        <p:nvSpPr>
          <p:cNvPr id="19" name="Text 16">
            <a:extLst xmlns:a="http://schemas.openxmlformats.org/drawingml/2006/main">
              <a:ext uri="{FF2B5EF4-FFF2-40B4-BE49-F238E27FC236}">
                <a16:creationId xmlns:a16="http://schemas.microsoft.com/office/drawing/2014/main" id="{DC71EC3E-A080-4FF0-887B-4300A0E04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4114800"/>
            <a:ext cx="3291840" cy="914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Illustrative 15% ownership + 1x preference: 1.00x / 2.25x / 5.63x MOIC; 0% / 17.6% / 41.3% IRR.</a:t>
            </a:r>
            <a:endParaRPr sz="950"/>
          </a:p>
        </p:txBody>
      </p:sp>
      <p:sp>
        <p:nvSpPr>
          <p:cNvPr id="20" name="Text 17">
            <a:extLst xmlns:a="http://schemas.openxmlformats.org/drawingml/2006/main">
              <a:ext uri="{FF2B5EF4-FFF2-40B4-BE49-F238E27FC236}">
                <a16:creationId xmlns:a16="http://schemas.microsoft.com/office/drawing/2014/main" id="{FF068D94-0C0B-4983-9C8A-760348E03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10</a:t>
            </a:r>
            <a:endParaRPr sz="900"/>
          </a:p>
        </p:txBody>
      </p:sp>
      <p:graphicFrame>
        <p:nvGraphicFramePr>
          <p:cNvPr id="40" name="Chart"/>
          <p:cNvGraphicFramePr/>
          <p:nvPr/>
        </p:nvGraphicFramePr>
        <p:xfrm>
          <a:off xmlns:a="http://schemas.openxmlformats.org/drawingml/2006/main" x="514350" y="1581150"/>
          <a:ext xmlns:a="http://schemas.openxmlformats.org/drawingml/2006/main" cx="4305300" cy="2667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bc08beb0c0c94729"/>
          </a:graphicData>
        </a:graphic>
      </p:graphicFrame>
    </p:spTree>
    <p:extLst>
      <p:ext uri="{BB962C8B-B14F-4D97-AF65-F5344CB8AC3E}">
        <p14:creationId xmlns:p14="http://schemas.microsoft.com/office/powerpoint/2010/main" val="981705725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823B8ED5-597D-4A02-8155-BDB97D63A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VALUATION DISCIPLINE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D640AF38-3953-4182-9A07-784CA992E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Catalog value is earned through age, stability and rights quality.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AE1B8C60-A419-4C99-9B86-0E612999CC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17320"/>
            <a:ext cx="2679192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7D53549C-E881-4167-8E72-F7B3CAB95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8640" y="1572768"/>
            <a:ext cx="2496312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8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~4x</a:t>
            </a:r>
            <a:endParaRPr sz="28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45E45A49-F41D-4F9E-BFFE-6F1BB8FCF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8640" y="2121408"/>
            <a:ext cx="2496312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typical 0–3-year catalog close</a:t>
            </a:r>
            <a:endParaRPr sz="1050"/>
          </a:p>
        </p:txBody>
      </p:sp>
      <p:sp>
        <p:nvSpPr>
          <p:cNvPr id="7" name="Shape 5">
            <a:extLst xmlns:a="http://schemas.openxmlformats.org/drawingml/2006/main">
              <a:ext uri="{FF2B5EF4-FFF2-40B4-BE49-F238E27FC236}">
                <a16:creationId xmlns:a16="http://schemas.microsoft.com/office/drawing/2014/main" id="{C6659DCF-C506-4D59-91B1-24ABA49410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73552" y="1417320"/>
            <a:ext cx="2679192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36DD0692-9250-43B5-950C-C63AF6ADF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64992" y="1572768"/>
            <a:ext cx="2496312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8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5–7x</a:t>
            </a:r>
            <a:endParaRPr sz="2800"/>
          </a:p>
        </p:txBody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38F7B154-CD79-4515-B0D0-925B6431A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64992" y="2121408"/>
            <a:ext cx="2496312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typical 3–10-year catalog range</a:t>
            </a:r>
            <a:endParaRPr sz="1050"/>
          </a:p>
        </p:txBody>
      </p:sp>
      <p:sp>
        <p:nvSpPr>
          <p:cNvPr id="10" name="Shape 8">
            <a:extLst xmlns:a="http://schemas.openxmlformats.org/drawingml/2006/main">
              <a:ext uri="{FF2B5EF4-FFF2-40B4-BE49-F238E27FC236}">
                <a16:creationId xmlns:a16="http://schemas.microsoft.com/office/drawing/2014/main" id="{908054EA-B7F5-4775-88FF-E41F3EC972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89904" y="1417320"/>
            <a:ext cx="2679192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8B133645-F6C0-4D59-BD35-F48FA6674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81344" y="1572768"/>
            <a:ext cx="2496312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8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13x / 16.1x</a:t>
            </a:r>
            <a:endParaRPr sz="2800"/>
          </a:p>
        </p:txBody>
      </p:sp>
      <p:sp>
        <p:nvSpPr>
          <p:cNvPr id="12" name="Text 10">
            <a:extLst xmlns:a="http://schemas.openxmlformats.org/drawingml/2006/main">
              <a:ext uri="{FF2B5EF4-FFF2-40B4-BE49-F238E27FC236}">
                <a16:creationId xmlns:a16="http://schemas.microsoft.com/office/drawing/2014/main" id="{451BD57F-EC6A-49A4-A1FB-9902A72BF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81344" y="2121408"/>
            <a:ext cx="2496312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2024 institutional recorded / publishing averages</a:t>
            </a:r>
            <a:endParaRPr sz="1050"/>
          </a:p>
        </p:txBody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7734CD8F-F18A-46DF-970E-470AA02810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788920"/>
            <a:ext cx="8138160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700"/>
              </a:lnSpc>
              <a:buNone/>
            </a:pPr>
            <a:r>
              <a:rPr sz="13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Institutional averages are market context—not our base.</a:t>
            </a:r>
            <a:endParaRPr sz="1300"/>
          </a:p>
        </p:txBody>
      </p:sp>
      <p:sp>
        <p:nvSpPr>
          <p:cNvPr id="14" name="Shape 12">
            <a:extLst xmlns:a="http://schemas.openxmlformats.org/drawingml/2006/main">
              <a:ext uri="{FF2B5EF4-FFF2-40B4-BE49-F238E27FC236}">
                <a16:creationId xmlns:a16="http://schemas.microsoft.com/office/drawing/2014/main" id="{A06C3E27-2A50-4576-973E-57CCABD21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383280"/>
            <a:ext cx="8229600" cy="1325880"/>
          </a:xfrm>
          <a:prstGeom xmlns:a="http://schemas.openxmlformats.org/drawingml/2006/main" prst="roundRect">
            <a:avLst>
              <a:gd name="adj" fmla="val 4828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66279E68-3DBB-49D1-B40C-50F4053A93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20440"/>
            <a:ext cx="77724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V3 underwriting discipline</a:t>
            </a:r>
            <a:endParaRPr sz="1200"/>
          </a:p>
        </p:txBody>
      </p:sp>
      <p:sp>
        <p:nvSpPr>
          <p:cNvPr id="16" name="Text 14">
            <a:extLst xmlns:a="http://schemas.openxmlformats.org/drawingml/2006/main">
              <a:ext uri="{FF2B5EF4-FFF2-40B4-BE49-F238E27FC236}">
                <a16:creationId xmlns:a16="http://schemas.microsoft.com/office/drawing/2014/main" id="{3620F24F-4054-420C-A007-BA5401CCB6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0480"/>
            <a:ext cx="7772400" cy="7772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800"/>
              </a:lnSpc>
              <a:buNone/>
            </a:pPr>
            <a:r>
              <a:rPr sz="13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Downside 5x · Plan 8x · Breakout 10x. Higher multiples require seasoned earnings, diversified income and clean rights.</a:t>
            </a:r>
            <a:endParaRPr sz="1300"/>
          </a:p>
        </p:txBody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5A6CBFF9-4047-45AD-A0A3-4E9B88FD9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11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062739519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B3C598EA-C918-48BF-9E09-0924ECD7B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PATH TO SCALE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2DE7C68F-13AA-48F4-8094-3E384D486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Five billion annual streams is the long-term ambition—not the base case.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20BEFFA4-B82A-4AB5-B9F6-30D9915B1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048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25CAEEA9-31B9-4608-B453-499969B00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TODAY</a:t>
            </a:r>
            <a:endParaRPr sz="11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41774C42-1269-44BE-A1F0-E6773DAEE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Proof</a:t>
            </a:r>
            <a:endParaRPr sz="1400"/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F83F7B24-1B49-4935-9160-41D6EAFDB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333K sampled streams · 4,908 pre-savers</a:t>
            </a:r>
            <a:endParaRPr sz="900"/>
          </a:p>
        </p:txBody>
      </p:sp>
      <p:sp>
        <p:nvSpPr>
          <p:cNvPr id="8" name="Shape 6">
            <a:extLst xmlns:a="http://schemas.openxmlformats.org/drawingml/2006/main">
              <a:ext uri="{FF2B5EF4-FFF2-40B4-BE49-F238E27FC236}">
                <a16:creationId xmlns:a16="http://schemas.microsoft.com/office/drawing/2014/main" id="{5B7F6107-12B3-4D7A-9CC2-4F7925075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03120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271EE936-CAC6-4BA3-820A-E8B3D3DBF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M0–24</a:t>
            </a:r>
            <a:endParaRPr sz="1100"/>
          </a:p>
        </p:txBody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FF4534F0-4217-4253-AC90-406FCFDAE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Funded build</a:t>
            </a:r>
            <a:endParaRPr sz="1400"/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BD017B3E-D5EF-406D-837C-C408586BA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24 masters · 1,000 pages · 200 playlists · ~28K pre-savers</a:t>
            </a:r>
            <a:endParaRPr sz="90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FFBC5819-0968-4FF5-B593-29D388126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22192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C2B5AB3E-0E6C-4B8C-B5EE-F7C4BB317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Y3–5</a:t>
            </a:r>
            <a:endParaRPr sz="1100"/>
          </a:p>
        </p:txBody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51695D0B-7F5B-41DD-BC11-140C19614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Base model</a:t>
            </a:r>
            <a:endParaRPr sz="14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00507575-1BE7-4EC6-8C14-392CFA18E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60 masters · 47.8M annual streams · $310K rights revenue</a:t>
            </a:r>
            <a:endParaRPr sz="90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72A34A49-62B0-42CE-BF9D-8C15FE2DD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1264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2B58E129-3A76-4AE2-B69E-1DBA8C42A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SCALE GATE</a:t>
            </a:r>
            <a:endParaRPr sz="11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8D0083DD-33B9-48FE-BF12-788B68897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Prove, then fund</a:t>
            </a:r>
            <a:endParaRPr sz="1400"/>
          </a:p>
        </p:txBody>
      </p:sp>
      <p:sp>
        <p:nvSpPr>
          <p:cNvPr id="19" name="Text 17">
            <a:extLst xmlns:a="http://schemas.openxmlformats.org/drawingml/2006/main">
              <a:ext uri="{FF2B5EF4-FFF2-40B4-BE49-F238E27FC236}">
                <a16:creationId xmlns:a16="http://schemas.microsoft.com/office/drawing/2014/main" id="{327555A2-A1F7-4C03-A24B-33121D81F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Advances or new capital only against measured royalties</a:t>
            </a:r>
            <a:endParaRPr sz="900"/>
          </a:p>
        </p:txBody>
      </p:sp>
      <p:sp>
        <p:nvSpPr>
          <p:cNvPr id="20" name="Shape 18">
            <a:extLst xmlns:a="http://schemas.openxmlformats.org/drawingml/2006/main">
              <a:ext uri="{FF2B5EF4-FFF2-40B4-BE49-F238E27FC236}">
                <a16:creationId xmlns:a16="http://schemas.microsoft.com/office/drawing/2014/main" id="{C4A4FD7E-A9C9-4075-9118-9FF0C8ED9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0336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E06ECC55-1F1E-4A1A-8756-B533069D4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Y10</a:t>
            </a:r>
            <a:endParaRPr sz="1100"/>
          </a:p>
        </p:txBody>
      </p:sp>
      <p:sp>
        <p:nvSpPr>
          <p:cNvPr id="22" name="Text 20">
            <a:extLst xmlns:a="http://schemas.openxmlformats.org/drawingml/2006/main">
              <a:ext uri="{FF2B5EF4-FFF2-40B4-BE49-F238E27FC236}">
                <a16:creationId xmlns:a16="http://schemas.microsoft.com/office/drawing/2014/main" id="{BED7A9E8-0621-4588-958D-D20C4ED8C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Strategic upside</a:t>
            </a:r>
            <a:endParaRPr sz="1400"/>
          </a:p>
        </p:txBody>
      </p:sp>
      <p:sp>
        <p:nvSpPr>
          <p:cNvPr id="23" name="Text 21">
            <a:extLst xmlns:a="http://schemas.openxmlformats.org/drawingml/2006/main">
              <a:ext uri="{FF2B5EF4-FFF2-40B4-BE49-F238E27FC236}">
                <a16:creationId xmlns:a16="http://schemas.microsoft.com/office/drawing/2014/main" id="{72211BED-B5C8-4BA0-AD4F-A0844D8DD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80–160 songs · 5B streams · ~$15M streaming revenue</a:t>
            </a:r>
            <a:endParaRPr sz="900"/>
          </a:p>
        </p:txBody>
      </p:sp>
      <p:sp>
        <p:nvSpPr>
          <p:cNvPr id="24" name="Shape 22">
            <a:extLst xmlns:a="http://schemas.openxmlformats.org/drawingml/2006/main">
              <a:ext uri="{FF2B5EF4-FFF2-40B4-BE49-F238E27FC236}">
                <a16:creationId xmlns:a16="http://schemas.microsoft.com/office/drawing/2014/main" id="{A71B1CCC-0AD3-45D3-8B2C-D3915BA5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886200"/>
            <a:ext cx="8229600" cy="914400"/>
          </a:xfrm>
          <a:prstGeom xmlns:a="http://schemas.openxmlformats.org/drawingml/2006/main" prst="roundRect">
            <a:avLst>
              <a:gd name="adj" fmla="val 7000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5" name="Text 23">
            <a:extLst xmlns:a="http://schemas.openxmlformats.org/drawingml/2006/main">
              <a:ext uri="{FF2B5EF4-FFF2-40B4-BE49-F238E27FC236}">
                <a16:creationId xmlns:a16="http://schemas.microsoft.com/office/drawing/2014/main" id="{6FFC9050-B07D-44D1-8161-A9C067EDA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5072"/>
            <a:ext cx="7772400" cy="7132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5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The 5B case requires breakout records. It is ambition—not underwritten certainty.</a:t>
            </a:r>
            <a:endParaRPr sz="1150"/>
          </a:p>
        </p:txBody>
      </p:sp>
      <p:sp>
        <p:nvSpPr>
          <p:cNvPr id="26" name="Text 24">
            <a:extLst xmlns:a="http://schemas.openxmlformats.org/drawingml/2006/main">
              <a:ext uri="{FF2B5EF4-FFF2-40B4-BE49-F238E27FC236}">
                <a16:creationId xmlns:a16="http://schemas.microsoft.com/office/drawing/2014/main" id="{2E700429-DEF1-49DC-8C95-65FA41743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12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95678842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48C92B5D-B16B-4979-8DE0-AEFD22E13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LIQUIDITY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F08ECED5-9974-44C5-83CA-B2BFCD9B71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Three practical routes—with investor controls.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BD1FD0F3-9628-4797-A00A-39416111F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BCE1C809-7882-44BC-A44F-048BC4145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15910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1</a:t>
            </a:r>
            <a:endParaRPr sz="17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709DACE5-A9E5-4493-A35D-33AED9DED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7552" y="16002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Cash distributions</a:t>
            </a:r>
            <a:endParaRPr sz="1200"/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4F50FE32-BDD3-4808-AFD3-4F07A4D8AF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19385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After reserve + reinvestment gates, investors receive pro-rata cash</a:t>
            </a:r>
            <a:endParaRPr sz="950"/>
          </a:p>
        </p:txBody>
      </p:sp>
      <p:sp>
        <p:nvSpPr>
          <p:cNvPr id="8" name="Shape 6">
            <a:extLst xmlns:a="http://schemas.openxmlformats.org/drawingml/2006/main">
              <a:ext uri="{FF2B5EF4-FFF2-40B4-BE49-F238E27FC236}">
                <a16:creationId xmlns:a16="http://schemas.microsoft.com/office/drawing/2014/main" id="{F7475DB9-AF9A-4002-82B2-533F96DA3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6120" y="14630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92B09F53-6498-4BD6-BEF4-6B88BD867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910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2</a:t>
            </a:r>
            <a:endParaRPr sz="1700"/>
          </a:p>
        </p:txBody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A711ECA9-6563-4674-A803-385398383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76472" y="16002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Catalog sale</a:t>
            </a:r>
            <a:endParaRPr sz="1200"/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53534DA2-9755-46FD-952A-23C45DB35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9385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Partial or full sale after multi-year earnings history</a:t>
            </a:r>
            <a:endParaRPr sz="95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065A0181-9A41-4ECC-80AF-90E60E0655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5040" y="14630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C3FD7613-869B-4A19-B59E-D34ADA8189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15910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3</a:t>
            </a:r>
            <a:endParaRPr sz="1700"/>
          </a:p>
        </p:txBody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0D28BDA8-27A9-4758-99FA-083296402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65392" y="16002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Royalty financing / secondary</a:t>
            </a:r>
            <a:endParaRPr sz="12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3C4EC633-4657-4F7F-96CE-5D0725BC9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19385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Advance, strategic secondary, or company buyback</a:t>
            </a:r>
            <a:endParaRPr sz="95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D592EFF4-F1AE-43D3-86F2-DB68C7D90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8346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05E9B235-501B-41B5-B0AC-D7F83B3C3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29626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4</a:t>
            </a:r>
            <a:endParaRPr sz="17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53A54436-495F-41F8-94CA-23C3DEE07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7552" y="29718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No forced sale</a:t>
            </a:r>
            <a:endParaRPr sz="1200"/>
          </a:p>
        </p:txBody>
      </p:sp>
      <p:sp>
        <p:nvSpPr>
          <p:cNvPr id="19" name="Text 17">
            <a:extLst xmlns:a="http://schemas.openxmlformats.org/drawingml/2006/main">
              <a:ext uri="{FF2B5EF4-FFF2-40B4-BE49-F238E27FC236}">
                <a16:creationId xmlns:a16="http://schemas.microsoft.com/office/drawing/2014/main" id="{ED8C67F0-96C2-40A6-9072-8BEEB634A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33101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Company is not dependent on a Year-5 transaction</a:t>
            </a:r>
            <a:endParaRPr sz="950"/>
          </a:p>
        </p:txBody>
      </p:sp>
      <p:sp>
        <p:nvSpPr>
          <p:cNvPr id="20" name="Shape 18">
            <a:extLst xmlns:a="http://schemas.openxmlformats.org/drawingml/2006/main">
              <a:ext uri="{FF2B5EF4-FFF2-40B4-BE49-F238E27FC236}">
                <a16:creationId xmlns:a16="http://schemas.microsoft.com/office/drawing/2014/main" id="{0C4AA5A4-961D-4033-86BF-5D7AD944D1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6120" y="28346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1814B93B-99B9-48CA-B902-63650DD599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29626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5</a:t>
            </a:r>
            <a:endParaRPr sz="1700"/>
          </a:p>
        </p:txBody>
      </p:sp>
      <p:sp>
        <p:nvSpPr>
          <p:cNvPr id="22" name="Text 20">
            <a:extLst xmlns:a="http://schemas.openxmlformats.org/drawingml/2006/main">
              <a:ext uri="{FF2B5EF4-FFF2-40B4-BE49-F238E27FC236}">
                <a16:creationId xmlns:a16="http://schemas.microsoft.com/office/drawing/2014/main" id="{F8ED9E7C-F58A-4988-BF0E-2DE10A0C6B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76472" y="29718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Board-approved</a:t>
            </a:r>
            <a:endParaRPr sz="1200"/>
          </a:p>
        </p:txBody>
      </p:sp>
      <p:sp>
        <p:nvSpPr>
          <p:cNvPr id="23" name="Text 21">
            <a:extLst xmlns:a="http://schemas.openxmlformats.org/drawingml/2006/main">
              <a:ext uri="{FF2B5EF4-FFF2-40B4-BE49-F238E27FC236}">
                <a16:creationId xmlns:a16="http://schemas.microsoft.com/office/drawing/2014/main" id="{6D173ED1-38B0-4080-9A5F-712FB3F22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3101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Liquidity and distributions follow definitive documents</a:t>
            </a:r>
            <a:endParaRPr sz="950"/>
          </a:p>
        </p:txBody>
      </p:sp>
      <p:sp>
        <p:nvSpPr>
          <p:cNvPr id="24" name="Shape 22">
            <a:extLst xmlns:a="http://schemas.openxmlformats.org/drawingml/2006/main">
              <a:ext uri="{FF2B5EF4-FFF2-40B4-BE49-F238E27FC236}">
                <a16:creationId xmlns:a16="http://schemas.microsoft.com/office/drawing/2014/main" id="{FBBA349C-FA7E-4E19-B160-7B897955C6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5040" y="2834640"/>
            <a:ext cx="2651760" cy="1234440"/>
          </a:xfrm>
          <a:prstGeom xmlns:a="http://schemas.openxmlformats.org/drawingml/2006/main" prst="roundRect">
            <a:avLst>
              <a:gd name="adj" fmla="val 51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5" name="Text 23">
            <a:extLst xmlns:a="http://schemas.openxmlformats.org/drawingml/2006/main">
              <a:ext uri="{FF2B5EF4-FFF2-40B4-BE49-F238E27FC236}">
                <a16:creationId xmlns:a16="http://schemas.microsoft.com/office/drawing/2014/main" id="{07171C70-9C9A-4D56-A4AC-849D5360E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2962656"/>
            <a:ext cx="3657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6</a:t>
            </a:r>
            <a:endParaRPr sz="1700"/>
          </a:p>
        </p:txBody>
      </p:sp>
      <p:sp>
        <p:nvSpPr>
          <p:cNvPr id="26" name="Text 24">
            <a:extLst xmlns:a="http://schemas.openxmlformats.org/drawingml/2006/main">
              <a:ext uri="{FF2B5EF4-FFF2-40B4-BE49-F238E27FC236}">
                <a16:creationId xmlns:a16="http://schemas.microsoft.com/office/drawing/2014/main" id="{263D48FE-AFCA-46F2-A53A-4DBC52C6D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65392" y="2971800"/>
            <a:ext cx="205740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Clean schedule</a:t>
            </a:r>
            <a:endParaRPr sz="1200"/>
          </a:p>
        </p:txBody>
      </p:sp>
      <p:sp>
        <p:nvSpPr>
          <p:cNvPr id="27" name="Text 25">
            <a:extLst xmlns:a="http://schemas.openxmlformats.org/drawingml/2006/main">
              <a:ext uri="{FF2B5EF4-FFF2-40B4-BE49-F238E27FC236}">
                <a16:creationId xmlns:a16="http://schemas.microsoft.com/office/drawing/2014/main" id="{BF7219A5-2272-4650-8250-1D70F5D48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3310128"/>
            <a:ext cx="2395728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Only documented company rights enter the vehicle</a:t>
            </a:r>
            <a:endParaRPr sz="950"/>
          </a:p>
        </p:txBody>
      </p:sp>
      <p:sp>
        <p:nvSpPr>
          <p:cNvPr id="28" name="Text 26">
            <a:extLst xmlns:a="http://schemas.openxmlformats.org/drawingml/2006/main">
              <a:ext uri="{FF2B5EF4-FFF2-40B4-BE49-F238E27FC236}">
                <a16:creationId xmlns:a16="http://schemas.microsoft.com/office/drawing/2014/main" id="{3BBAE933-B5EB-4A79-A716-EAAC9B06F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315968"/>
            <a:ext cx="8138160" cy="3657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400" i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No liquidity event is guaranteed.</a:t>
            </a:r>
            <a:endParaRPr sz="1400"/>
          </a:p>
        </p:txBody>
      </p:sp>
      <p:sp>
        <p:nvSpPr>
          <p:cNvPr id="29" name="Text 27">
            <a:extLst xmlns:a="http://schemas.openxmlformats.org/drawingml/2006/main">
              <a:ext uri="{FF2B5EF4-FFF2-40B4-BE49-F238E27FC236}">
                <a16:creationId xmlns:a16="http://schemas.microsoft.com/office/drawing/2014/main" id="{9765BEE9-F3F2-46DF-81E5-C15BF50E7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13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906584566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0193E714-0C2A-4B77-AB36-5660D182F4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RISKS + CONTROLS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B15D9743-01C4-477E-9E13-81A7918A1C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The investment case improves when the risks are explicit.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405E14F2-2EDC-432A-82DE-B69495DB4C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4023360" cy="1188720"/>
          </a:xfrm>
          <a:prstGeom xmlns:a="http://schemas.openxmlformats.org/drawingml/2006/main" prst="roundRect">
            <a:avLst>
              <a:gd name="adj" fmla="val 53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355BE089-DA1E-4E33-9D50-CC484D1159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91056"/>
            <a:ext cx="356616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Hit concentration</a:t>
            </a:r>
            <a:endParaRPr sz="14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824F647A-1BAA-42BC-9F0C-C7D0C1E572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01952"/>
            <a:ext cx="3566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Base case does not require one hit; breakout is separate.</a:t>
            </a:r>
            <a:endParaRPr sz="1100"/>
          </a:p>
        </p:txBody>
      </p:sp>
      <p:sp>
        <p:nvSpPr>
          <p:cNvPr id="7" name="Shape 5">
            <a:extLst xmlns:a="http://schemas.openxmlformats.org/drawingml/2006/main">
              <a:ext uri="{FF2B5EF4-FFF2-40B4-BE49-F238E27FC236}">
                <a16:creationId xmlns:a16="http://schemas.microsoft.com/office/drawing/2014/main" id="{96781735-581A-4D1B-84E4-0B2C37769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3440" y="1463040"/>
            <a:ext cx="4023360" cy="1188720"/>
          </a:xfrm>
          <a:prstGeom xmlns:a="http://schemas.openxmlformats.org/drawingml/2006/main" prst="roundRect">
            <a:avLst>
              <a:gd name="adj" fmla="val 53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6418BAD3-7D92-42A7-A604-FC3B3EE3FB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1591056"/>
            <a:ext cx="356616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Young-catalog multiple</a:t>
            </a:r>
            <a:endParaRPr sz="1400"/>
          </a:p>
        </p:txBody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DE6A5FB8-42AD-40D7-800E-878259C056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1901952"/>
            <a:ext cx="3566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Underwrite 5–10x—not superstar comps.</a:t>
            </a:r>
            <a:endParaRPr sz="1100"/>
          </a:p>
        </p:txBody>
      </p:sp>
      <p:sp>
        <p:nvSpPr>
          <p:cNvPr id="10" name="Shape 8">
            <a:extLst xmlns:a="http://schemas.openxmlformats.org/drawingml/2006/main">
              <a:ext uri="{FF2B5EF4-FFF2-40B4-BE49-F238E27FC236}">
                <a16:creationId xmlns:a16="http://schemas.microsoft.com/office/drawing/2014/main" id="{7AFA955A-9AFF-4336-B6BF-1334D91CA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788920"/>
            <a:ext cx="4023360" cy="1188720"/>
          </a:xfrm>
          <a:prstGeom xmlns:a="http://schemas.openxmlformats.org/drawingml/2006/main" prst="roundRect">
            <a:avLst>
              <a:gd name="adj" fmla="val 53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238CF196-366E-474C-9A09-E4489B70B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916936"/>
            <a:ext cx="356616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Platform dependence</a:t>
            </a:r>
            <a:endParaRPr sz="1400"/>
          </a:p>
        </p:txBody>
      </p:sp>
      <p:sp>
        <p:nvSpPr>
          <p:cNvPr id="12" name="Text 10">
            <a:extLst xmlns:a="http://schemas.openxmlformats.org/drawingml/2006/main">
              <a:ext uri="{FF2B5EF4-FFF2-40B4-BE49-F238E27FC236}">
                <a16:creationId xmlns:a16="http://schemas.microsoft.com/office/drawing/2014/main" id="{4292AB29-74CA-4947-BA6B-91A49EEDAF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227832"/>
            <a:ext cx="3566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Pre-savers, email and playlists diversify demand.</a:t>
            </a:r>
            <a:endParaRPr sz="1100"/>
          </a:p>
        </p:txBody>
      </p:sp>
      <p:sp>
        <p:nvSpPr>
          <p:cNvPr id="13" name="Shape 11">
            <a:extLst xmlns:a="http://schemas.openxmlformats.org/drawingml/2006/main">
              <a:ext uri="{FF2B5EF4-FFF2-40B4-BE49-F238E27FC236}">
                <a16:creationId xmlns:a16="http://schemas.microsoft.com/office/drawing/2014/main" id="{9A366291-1560-437A-A925-31A4A9D40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3440" y="2788920"/>
            <a:ext cx="4023360" cy="1188720"/>
          </a:xfrm>
          <a:prstGeom xmlns:a="http://schemas.openxmlformats.org/drawingml/2006/main" prst="roundRect">
            <a:avLst>
              <a:gd name="adj" fmla="val 538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0BF35C60-423F-49B5-9141-68381E543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2916936"/>
            <a:ext cx="356616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Key-person execution</a:t>
            </a:r>
            <a:endParaRPr sz="14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7B9AD8AA-076F-49AC-A001-EEA88DAED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3227832"/>
            <a:ext cx="3566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Catalog keeps earning; SOPs, AI and VA support continuity.</a:t>
            </a:r>
            <a:endParaRPr sz="1100"/>
          </a:p>
        </p:txBody>
      </p:sp>
      <p:sp>
        <p:nvSpPr>
          <p:cNvPr id="16" name="Text 14">
            <a:extLst xmlns:a="http://schemas.openxmlformats.org/drawingml/2006/main">
              <a:ext uri="{FF2B5EF4-FFF2-40B4-BE49-F238E27FC236}">
                <a16:creationId xmlns:a16="http://schemas.microsoft.com/office/drawing/2014/main" id="{471D3D5A-DB71-4374-A5FF-2582A31B35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251960"/>
            <a:ext cx="8138160" cy="5486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400" i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Risk is managed through milestones, rights control and quarterly reporting.</a:t>
            </a:r>
            <a:endParaRPr sz="1400"/>
          </a:p>
        </p:txBody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8DB0A250-EBBA-46F4-BE4A-0D37002B1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14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57226055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47A58AA8-E3DF-40A4-9066-F1F844489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05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THE ASK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D2D57D20-07EA-4302-A276-0324D3E9D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852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algn="l"/>
            <a:r>
              <a:rPr sz="3000" b="1">
                <a:solidFill>
                  <a:srgbClr val="F6F3ED"/>
                </a:solidFill>
                <a:latin typeface="Cambria"/>
                <a:ea typeface="Cambria"/>
                <a:cs typeface="Cambria"/>
              </a:rPr>
              <a:t>$400K funds the 24-month catalog build.</a:t>
            </a:r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50F42206-8DC3-44DD-9EF8-D70BFA7B5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3977640" cy="3246120"/>
          </a:xfrm>
          <a:prstGeom xmlns:a="http://schemas.openxmlformats.org/drawingml/2006/main" prst="roundRect">
            <a:avLst>
              <a:gd name="adj" fmla="val 197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7A9CFA41-7B5E-4470-83C2-3F4A4B81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27632"/>
            <a:ext cx="356616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What the company owns</a:t>
            </a:r>
            <a:endParaRPr sz="135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67E5F6EF-4D13-482C-B6ED-3AB08BDCE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93392"/>
            <a:ext cx="3566160" cy="16916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Every master funded by the raise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Bobby's publishing interest in those works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Audience infrastructure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Operating systems and data</a:t>
            </a:r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B9590624-7D1C-450B-8CEF-A00988893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77640"/>
            <a:ext cx="3566160" cy="64008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050" i="1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Leverage Music is optional upside—not core underwriting.</a:t>
            </a:r>
            <a:endParaRPr sz="1050"/>
          </a:p>
        </p:txBody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9131517E-D522-4AAB-8CB0-B297CA661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1463040"/>
            <a:ext cx="39776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The raise</a:t>
            </a:r>
            <a:endParaRPr sz="1250"/>
          </a:p>
        </p:txBody>
      </p:sp>
      <p:sp>
        <p:nvSpPr>
          <p:cNvPr id="9" name="Shape 7">
            <a:extLst xmlns:a="http://schemas.openxmlformats.org/drawingml/2006/main">
              <a:ext uri="{FF2B5EF4-FFF2-40B4-BE49-F238E27FC236}">
                <a16:creationId xmlns:a16="http://schemas.microsoft.com/office/drawing/2014/main" id="{6FE617EF-BFCB-4EC0-B9CB-4F4B41461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1828800"/>
            <a:ext cx="3977640" cy="1051560"/>
          </a:xfrm>
          <a:prstGeom xmlns:a="http://schemas.openxmlformats.org/drawingml/2006/main" prst="roundRect">
            <a:avLst>
              <a:gd name="adj" fmla="val 6087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FC8DE004-ABF1-4126-B8D9-1470F0021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1938528"/>
            <a:ext cx="3566160" cy="5486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algn="l"/>
            <a:r>
              <a:rPr sz="3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$400K</a:t>
            </a:r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4730EC36-E8B6-44AB-8DCF-CDBE0D39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2487168"/>
            <a:ext cx="35661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Preferred equity in a dedicated music-IP company.</a:t>
            </a:r>
            <a:endParaRPr sz="105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405630CB-0CDA-4C29-9DDC-4EAC445D8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3063240"/>
            <a:ext cx="3977640" cy="731520"/>
          </a:xfrm>
          <a:prstGeom xmlns:a="http://schemas.openxmlformats.org/drawingml/2006/main" prst="roundRect">
            <a:avLst>
              <a:gd name="adj" fmla="val 875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16F7D3B5-A5C7-44FD-A9D7-86610C11E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3145536"/>
            <a:ext cx="3566160" cy="585216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50"/>
              </a:lnSpc>
              <a:buNone/>
            </a:pPr>
            <a:r>
              <a:rPr sz="10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Founder proof: 504 songs written, clean masters and measurable audience conversion.</a:t>
            </a:r>
            <a:endParaRPr sz="1000"/>
          </a:p>
        </p:txBody>
      </p:sp>
      <p:sp>
        <p:nvSpPr>
          <p:cNvPr id="14" name="Shape 12">
            <a:extLst xmlns:a="http://schemas.openxmlformats.org/drawingml/2006/main">
              <a:ext uri="{FF2B5EF4-FFF2-40B4-BE49-F238E27FC236}">
                <a16:creationId xmlns:a16="http://schemas.microsoft.com/office/drawing/2014/main" id="{5EE07660-347A-45CF-BA27-ED244CDFC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3977640"/>
            <a:ext cx="39776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FC010809-D1DF-48ED-B75D-5D03138A0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4050792"/>
            <a:ext cx="356616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Illustrative 15% ownership · 1x non-participating preference · final terms subject to counsel.</a:t>
            </a:r>
            <a:endParaRPr sz="1100"/>
          </a:p>
        </p:txBody>
      </p:sp>
      <p:sp>
        <p:nvSpPr>
          <p:cNvPr id="17" name="Text 14">
            <a:extLst xmlns:a="http://schemas.openxmlformats.org/drawingml/2006/main">
              <a:ext uri="{FF2B5EF4-FFF2-40B4-BE49-F238E27FC236}">
                <a16:creationId xmlns:a16="http://schemas.microsoft.com/office/drawing/2014/main" id="{1F76705A-94E9-44B9-9E72-718E31C11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15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237807746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pic>
        <p:nvPicPr>
          <p:cNvPr id="8" name="Image 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abe5e3758ab4718">
            <a:alphaModFix amt="70000"/>
          </a:blip>
          <a:srcRect xmlns:a="http://schemas.openxmlformats.org/drawingml/2006/main" l="0" t="0" r="0" b="0"/>
          <a:stretch xmlns:a="http://schemas.openxmlformats.org/drawingml/2006/main"/>
        </p:blipFill>
        <p:spPr>
          <a:xfrm xmlns:a="http://schemas.openxmlformats.org/drawingml/2006/main">
            <a:off x="0" y="0"/>
            <a:ext cx="9144000" cy="5143500"/>
          </a:xfrm>
          <a:prstGeom xmlns:a="http://schemas.openxmlformats.org/drawingml/2006/main" prst="rect">
            <a:avLst/>
          </a:prstGeom>
        </p:spPr>
      </p:pic>
      <p:sp>
        <p:nvSpPr>
          <p:cNvPr id="3" name="Shape 0">
            <a:extLst xmlns:a="http://schemas.openxmlformats.org/drawingml/2006/main">
              <a:ext uri="{FF2B5EF4-FFF2-40B4-BE49-F238E27FC236}">
                <a16:creationId xmlns:a16="http://schemas.microsoft.com/office/drawing/2014/main" id="{BA710B74-6D61-46F3-9D02-785DB18D43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144000" cy="5143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D0D12">
              <a:alpha val="70000"/>
            </a:srgbClr>
          </a:solidFill>
        </p:spPr>
      </p:sp>
      <p:sp>
        <p:nvSpPr>
          <p:cNvPr id="4" name="Text 1">
            <a:extLst xmlns:a="http://schemas.openxmlformats.org/drawingml/2006/main">
              <a:ext uri="{FF2B5EF4-FFF2-40B4-BE49-F238E27FC236}">
                <a16:creationId xmlns:a16="http://schemas.microsoft.com/office/drawing/2014/main" id="{4916E17F-AFF6-41F1-91C6-E39A924FD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1520" y="1371600"/>
            <a:ext cx="7680960" cy="21031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algn="ctr"/>
            <a:r>
              <a:rPr sz="2325" b="1" i="1">
                <a:solidFill>
                  <a:srgbClr val="F6F3ED"/>
                </a:solidFill>
                <a:latin typeface="Cambria"/>
                <a:ea typeface="Cambria"/>
                <a:cs typeface="Cambria"/>
              </a:rPr>
              <a:t>“Build the catalog.</a:t>
            </a:r>
          </a:p>
          <a:p xmlns:a="http://schemas.openxmlformats.org/drawingml/2006/main">
            <a:pPr algn="ctr"/>
            <a:r>
              <a:rPr sz="2325" b="1" i="1">
                <a:solidFill>
                  <a:srgbClr val="F6F3ED"/>
                </a:solidFill>
                <a:latin typeface="Cambria"/>
                <a:ea typeface="Cambria"/>
                <a:cs typeface="Cambria"/>
              </a:rPr>
              <a:t>Own the rights.</a:t>
            </a:r>
          </a:p>
          <a:p xmlns:a="http://schemas.openxmlformats.org/drawingml/2006/main">
            <a:pPr algn="ctr"/>
            <a:r>
              <a:rPr sz="2325" b="1" i="1">
                <a:solidFill>
                  <a:srgbClr val="F6F3ED"/>
                </a:solidFill>
                <a:latin typeface="Cambria"/>
                <a:ea typeface="Cambria"/>
                <a:cs typeface="Cambria"/>
              </a:rPr>
              <a:t>Share the cash flow.”</a:t>
            </a:r>
          </a:p>
        </p:txBody>
      </p:sp>
      <p:sp>
        <p:nvSpPr>
          <p:cNvPr id="5" name="Text 2">
            <a:extLst xmlns:a="http://schemas.openxmlformats.org/drawingml/2006/main">
              <a:ext uri="{FF2B5EF4-FFF2-40B4-BE49-F238E27FC236}">
                <a16:creationId xmlns:a16="http://schemas.microsoft.com/office/drawing/2014/main" id="{0066DDCB-0AB8-4B96-A37D-CEA7677C97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1520" y="3611880"/>
            <a:ext cx="7680960" cy="3657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4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— Bobby DeMario</a:t>
            </a:r>
            <a:endParaRPr sz="1400"/>
          </a:p>
        </p:txBody>
      </p:sp>
      <p:sp>
        <p:nvSpPr>
          <p:cNvPr id="6" name="Text 3">
            <a:extLst xmlns:a="http://schemas.openxmlformats.org/drawingml/2006/main">
              <a:ext uri="{FF2B5EF4-FFF2-40B4-BE49-F238E27FC236}">
                <a16:creationId xmlns:a16="http://schemas.microsoft.com/office/drawing/2014/main" id="{E4219CF9-D157-419A-AFA1-3BE004CAF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1520" y="4434840"/>
            <a:ext cx="76809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bobby@bobbydemario.com   ·   @bobbydemario   ·   data room + live model available</a:t>
            </a:r>
            <a:endParaRPr sz="1100"/>
          </a:p>
        </p:txBody>
      </p:sp>
    </p:spTree>
    <p:extLst>
      <p:ext uri="{BB962C8B-B14F-4D97-AF65-F5344CB8AC3E}">
        <p14:creationId xmlns:p14="http://schemas.microsoft.com/office/powerpoint/2010/main" val="172562488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47A58AA8-E3DF-40A4-9066-F1F844489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THE INVESTMENT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D2D57D20-07EA-4302-A276-0324D3E9D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852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$400K to build a company that owns the music it creates.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50F42206-8DC3-44DD-9EF8-D70BFA7B56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3977640" cy="3246120"/>
          </a:xfrm>
          <a:prstGeom xmlns:a="http://schemas.openxmlformats.org/drawingml/2006/main" prst="roundRect">
            <a:avLst>
              <a:gd name="adj" fmla="val 197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7A9CFA41-7B5E-4470-83C2-3F4A4B81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627632"/>
            <a:ext cx="3566160" cy="29260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Illustrative structure</a:t>
            </a:r>
            <a:endParaRPr sz="135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67E5F6EF-4D13-482C-B6ED-3AB08BDCED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993392"/>
            <a:ext cx="3566160" cy="16916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Preferred equity in a dedicated music-IP company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Illustrative ownership: 15%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1x non-participating preference</a:t>
            </a:r>
          </a:p>
          <a:p xmlns:a="http://schemas.openxmlformats.org/drawingml/2006/main">
            <a:pPr marL="16" indent="-10">
              <a:spcAft>
                <a:spcPts val="5"/>
              </a:spcAft>
              <a:buChar char="•"/>
            </a:pPr>
            <a:r>
              <a:rPr sz="1200">
                <a:solidFill>
                  <a:srgbClr val="F6F3ED"/>
                </a:solidFill>
                <a:latin typeface="Calibri"/>
                <a:ea typeface="Calibri"/>
                <a:cs typeface="Calibri"/>
              </a:rPr>
              <a:t>New masters + Bobby's publishing interest</a:t>
            </a:r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B9590624-7D1C-450B-8CEF-A009888933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977640"/>
            <a:ext cx="3566160" cy="64008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050" i="1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Discussion draft. Final terms require a term sheet and counsel.</a:t>
            </a:r>
            <a:endParaRPr sz="1050"/>
          </a:p>
        </p:txBody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9131517E-D522-4AAB-8CB0-B297CA661E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1463040"/>
            <a:ext cx="39776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The raise</a:t>
            </a:r>
            <a:endParaRPr sz="1250"/>
          </a:p>
        </p:txBody>
      </p:sp>
      <p:sp>
        <p:nvSpPr>
          <p:cNvPr id="9" name="Shape 7">
            <a:extLst xmlns:a="http://schemas.openxmlformats.org/drawingml/2006/main">
              <a:ext uri="{FF2B5EF4-FFF2-40B4-BE49-F238E27FC236}">
                <a16:creationId xmlns:a16="http://schemas.microsoft.com/office/drawing/2014/main" id="{6FE617EF-BFCB-4EC0-B9CB-4F4B41461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1828800"/>
            <a:ext cx="3977640" cy="1051560"/>
          </a:xfrm>
          <a:prstGeom xmlns:a="http://schemas.openxmlformats.org/drawingml/2006/main" prst="roundRect">
            <a:avLst>
              <a:gd name="adj" fmla="val 6087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FC8DE004-ABF1-4126-B8D9-1470F0021B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1938528"/>
            <a:ext cx="3566160" cy="5486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4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$400K</a:t>
            </a:r>
            <a:endParaRPr sz="3400"/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4730EC36-E8B6-44AB-8DCF-CDBE0D398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2487168"/>
            <a:ext cx="35661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Funds the complete 24-month catalog build.</a:t>
            </a:r>
            <a:endParaRPr sz="105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405630CB-0CDA-4C29-9DDC-4EAC445D8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3063240"/>
            <a:ext cx="3977640" cy="731520"/>
          </a:xfrm>
          <a:prstGeom xmlns:a="http://schemas.openxmlformats.org/drawingml/2006/main" prst="roundRect">
            <a:avLst>
              <a:gd name="adj" fmla="val 875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16F7D3B5-A5C7-44FD-A9D7-86610C11E8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3145536"/>
            <a:ext cx="3566160" cy="585216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50"/>
              </a:lnSpc>
              <a:buNone/>
            </a:pPr>
            <a:r>
              <a:rPr sz="10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Investor receives pro-rata cash distributions and liquidity proceeds after required costs and reserves.</a:t>
            </a:r>
            <a:endParaRPr sz="1000"/>
          </a:p>
        </p:txBody>
      </p:sp>
      <p:sp>
        <p:nvSpPr>
          <p:cNvPr id="14" name="Shape 12">
            <a:extLst xmlns:a="http://schemas.openxmlformats.org/drawingml/2006/main">
              <a:ext uri="{FF2B5EF4-FFF2-40B4-BE49-F238E27FC236}">
                <a16:creationId xmlns:a16="http://schemas.microsoft.com/office/drawing/2014/main" id="{5EE07660-347A-45CF-BA27-ED244CDFC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09160" y="3977640"/>
            <a:ext cx="39776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FC010809-D1DF-48ED-B75D-5D03138A0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37760" y="4050792"/>
            <a:ext cx="356616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Illustrative only · not a final offer or guarantee.</a:t>
            </a:r>
            <a:endParaRPr sz="1100"/>
          </a:p>
        </p:txBody>
      </p:sp>
      <p:sp>
        <p:nvSpPr>
          <p:cNvPr id="17" name="Text 14">
            <a:extLst xmlns:a="http://schemas.openxmlformats.org/drawingml/2006/main">
              <a:ext uri="{FF2B5EF4-FFF2-40B4-BE49-F238E27FC236}">
                <a16:creationId xmlns:a16="http://schemas.microsoft.com/office/drawing/2014/main" id="{1F76705A-94E9-44B9-9E72-718E31C113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02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237807746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E865A399-A4E3-4C29-9C6E-34F565213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HOW RETURNS WORK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A32779FA-8C92-48AF-8BF7-CC478D6A0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The return is tied to music-rights cash flow—not software adoption.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EA29CDC6-4A8A-4659-ACDC-8FBE553527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1600200"/>
            <a:ext cx="1810512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E07C1242-CC46-4794-BF8F-6AF75EB6A9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1600200"/>
            <a:ext cx="1810512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$400K</a:t>
            </a:r>
            <a:endParaRPr sz="135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7406279C-E562-45F4-8C50-EC49703208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13432" y="1600200"/>
            <a:ext cx="329184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→</a:t>
            </a:r>
            <a:endParaRPr sz="1800"/>
          </a:p>
        </p:txBody>
      </p:sp>
      <p:sp>
        <p:nvSpPr>
          <p:cNvPr id="7" name="Shape 5">
            <a:extLst xmlns:a="http://schemas.openxmlformats.org/drawingml/2006/main">
              <a:ext uri="{FF2B5EF4-FFF2-40B4-BE49-F238E27FC236}">
                <a16:creationId xmlns:a16="http://schemas.microsoft.com/office/drawing/2014/main" id="{9F2D46C2-DA22-4E51-AE65-E3B7AC2B0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42616" y="1600200"/>
            <a:ext cx="1810512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D18C4BEB-6093-46F7-B468-E470EF1BCC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642616" y="1600200"/>
            <a:ext cx="1810512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24-mo. build</a:t>
            </a:r>
            <a:endParaRPr sz="1350"/>
          </a:p>
        </p:txBody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48937636-6127-419B-9603-90B4F2E9B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3128" y="1600200"/>
            <a:ext cx="329184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→</a:t>
            </a:r>
            <a:endParaRPr sz="1800"/>
          </a:p>
        </p:txBody>
      </p:sp>
      <p:sp>
        <p:nvSpPr>
          <p:cNvPr id="10" name="Shape 8">
            <a:extLst xmlns:a="http://schemas.openxmlformats.org/drawingml/2006/main">
              <a:ext uri="{FF2B5EF4-FFF2-40B4-BE49-F238E27FC236}">
                <a16:creationId xmlns:a16="http://schemas.microsoft.com/office/drawing/2014/main" id="{9CCE2F69-71B5-4FD2-8D0F-62F87672F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2312" y="1600200"/>
            <a:ext cx="1810512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642FA8BC-5FBA-4421-A81F-FD83DD109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82312" y="1600200"/>
            <a:ext cx="1810512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Owned demand</a:t>
            </a:r>
            <a:endParaRPr sz="1350"/>
          </a:p>
        </p:txBody>
      </p:sp>
      <p:sp>
        <p:nvSpPr>
          <p:cNvPr id="12" name="Text 10">
            <a:extLst xmlns:a="http://schemas.openxmlformats.org/drawingml/2006/main">
              <a:ext uri="{FF2B5EF4-FFF2-40B4-BE49-F238E27FC236}">
                <a16:creationId xmlns:a16="http://schemas.microsoft.com/office/drawing/2014/main" id="{A2089DD2-E7B6-4EA6-8D03-F4E499666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2824" y="1600200"/>
            <a:ext cx="329184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→</a:t>
            </a:r>
            <a:endParaRPr sz="1800"/>
          </a:p>
        </p:txBody>
      </p:sp>
      <p:sp>
        <p:nvSpPr>
          <p:cNvPr id="13" name="Shape 11">
            <a:extLst xmlns:a="http://schemas.openxmlformats.org/drawingml/2006/main">
              <a:ext uri="{FF2B5EF4-FFF2-40B4-BE49-F238E27FC236}">
                <a16:creationId xmlns:a16="http://schemas.microsoft.com/office/drawing/2014/main" id="{9C49BB38-7785-497E-9616-5961F76659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22008" y="1600200"/>
            <a:ext cx="1810512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B2F7D178-5A65-41D1-8DBF-B36D350D55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22008" y="1600200"/>
            <a:ext cx="1810512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Music rights</a:t>
            </a:r>
            <a:endParaRPr sz="135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C67D743D-3E0C-4FF0-9B21-29486C95E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22008" y="2304288"/>
            <a:ext cx="1810512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↓</a:t>
            </a:r>
            <a:endParaRPr sz="180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8FDCE9E9-C578-467C-B5EF-C11D6CA36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788920"/>
            <a:ext cx="23774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D7378D05-6DD1-4F7E-A79B-3278D3F66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788920"/>
            <a:ext cx="237744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Catalog value</a:t>
            </a:r>
            <a:endParaRPr sz="1350"/>
          </a:p>
        </p:txBody>
      </p:sp>
      <p:sp>
        <p:nvSpPr>
          <p:cNvPr id="18" name="Shape 16">
            <a:extLst xmlns:a="http://schemas.openxmlformats.org/drawingml/2006/main">
              <a:ext uri="{FF2B5EF4-FFF2-40B4-BE49-F238E27FC236}">
                <a16:creationId xmlns:a16="http://schemas.microsoft.com/office/drawing/2014/main" id="{49CB8F70-365F-485C-AE21-33971968C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1568" y="2788920"/>
            <a:ext cx="23774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9" name="Text 17">
            <a:extLst xmlns:a="http://schemas.openxmlformats.org/drawingml/2006/main">
              <a:ext uri="{FF2B5EF4-FFF2-40B4-BE49-F238E27FC236}">
                <a16:creationId xmlns:a16="http://schemas.microsoft.com/office/drawing/2014/main" id="{BF1820FC-AA02-4565-B2E9-8813E00774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01568" y="2788920"/>
            <a:ext cx="237744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Reinvestment</a:t>
            </a:r>
            <a:endParaRPr sz="1350"/>
          </a:p>
        </p:txBody>
      </p:sp>
      <p:sp>
        <p:nvSpPr>
          <p:cNvPr id="20" name="Shape 18">
            <a:extLst xmlns:a="http://schemas.openxmlformats.org/drawingml/2006/main">
              <a:ext uri="{FF2B5EF4-FFF2-40B4-BE49-F238E27FC236}">
                <a16:creationId xmlns:a16="http://schemas.microsoft.com/office/drawing/2014/main" id="{4BA6BC4A-D5CE-4A67-96C4-661862BE6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0216" y="2788920"/>
            <a:ext cx="23774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8284ECA2-F7D7-441D-AB09-F70C9A30C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0216" y="2788920"/>
            <a:ext cx="237744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3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Cash distributions</a:t>
            </a:r>
            <a:endParaRPr sz="1350"/>
          </a:p>
        </p:txBody>
      </p:sp>
      <p:sp>
        <p:nvSpPr>
          <p:cNvPr id="22" name="Text 20">
            <a:extLst xmlns:a="http://schemas.openxmlformats.org/drawingml/2006/main">
              <a:ext uri="{FF2B5EF4-FFF2-40B4-BE49-F238E27FC236}">
                <a16:creationId xmlns:a16="http://schemas.microsoft.com/office/drawing/2014/main" id="{92ED18CC-0143-45C1-BE8E-9BEC25745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80360" y="2788920"/>
            <a:ext cx="521208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←</a:t>
            </a:r>
            <a:endParaRPr sz="1800"/>
          </a:p>
        </p:txBody>
      </p:sp>
      <p:sp>
        <p:nvSpPr>
          <p:cNvPr id="23" name="Text 21">
            <a:extLst xmlns:a="http://schemas.openxmlformats.org/drawingml/2006/main">
              <a:ext uri="{FF2B5EF4-FFF2-40B4-BE49-F238E27FC236}">
                <a16:creationId xmlns:a16="http://schemas.microsoft.com/office/drawing/2014/main" id="{A203E588-40D7-4050-A2F5-A0BAF3B27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79008" y="2788920"/>
            <a:ext cx="521208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←</a:t>
            </a:r>
            <a:endParaRPr sz="1800"/>
          </a:p>
        </p:txBody>
      </p:sp>
      <p:sp>
        <p:nvSpPr>
          <p:cNvPr id="24" name="Text 22">
            <a:extLst xmlns:a="http://schemas.openxmlformats.org/drawingml/2006/main">
              <a:ext uri="{FF2B5EF4-FFF2-40B4-BE49-F238E27FC236}">
                <a16:creationId xmlns:a16="http://schemas.microsoft.com/office/drawing/2014/main" id="{FD4178F9-316A-4628-BD5E-BF0289188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04288"/>
            <a:ext cx="2377440" cy="4572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8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↑</a:t>
            </a:r>
            <a:endParaRPr sz="1800"/>
          </a:p>
        </p:txBody>
      </p:sp>
      <p:sp>
        <p:nvSpPr>
          <p:cNvPr id="25" name="Text 23">
            <a:extLst xmlns:a="http://schemas.openxmlformats.org/drawingml/2006/main">
              <a:ext uri="{FF2B5EF4-FFF2-40B4-BE49-F238E27FC236}">
                <a16:creationId xmlns:a16="http://schemas.microsoft.com/office/drawing/2014/main" id="{1764CC5F-02E1-4197-9CE4-4A7E7EBB0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3886200"/>
            <a:ext cx="813816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lnSpc>
                <a:spcPts val="2000"/>
              </a:lnSpc>
              <a:buNone/>
            </a:pPr>
            <a:r>
              <a:rPr sz="1500" i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Capital → owned rights → recurring royalties → distributions or liquidity proceeds.</a:t>
            </a:r>
            <a:endParaRPr sz="1500"/>
          </a:p>
        </p:txBody>
      </p:sp>
      <p:sp>
        <p:nvSpPr>
          <p:cNvPr id="26" name="Text 24">
            <a:extLst xmlns:a="http://schemas.openxmlformats.org/drawingml/2006/main">
              <a:ext uri="{FF2B5EF4-FFF2-40B4-BE49-F238E27FC236}">
                <a16:creationId xmlns:a16="http://schemas.microsoft.com/office/drawing/2014/main" id="{0620418E-F1D8-4E0E-A32F-380E429215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03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16021546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0926C0BB-BB12-420F-974C-A1C74C413B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HISTORICAL PROOF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D2640E58-9B26-4032-9B15-1B02D9CC0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66928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The underwriting starts with evidence already on the board.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2A341A17-0AD5-422D-8EF4-B7F5B0335B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59BA4017-FE57-4072-A8AD-0D6751EE2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161848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333,581</a:t>
            </a:r>
            <a:endParaRPr sz="20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1A1269A8-580B-4A95-BC96-06940E6FF8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16712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Spotify streams, 10 songs</a:t>
            </a:r>
            <a:endParaRPr sz="1050"/>
          </a:p>
        </p:txBody>
      </p:sp>
      <p:sp>
        <p:nvSpPr>
          <p:cNvPr id="7" name="Shape 5">
            <a:extLst xmlns:a="http://schemas.openxmlformats.org/drawingml/2006/main">
              <a:ext uri="{FF2B5EF4-FFF2-40B4-BE49-F238E27FC236}">
                <a16:creationId xmlns:a16="http://schemas.microsoft.com/office/drawing/2014/main" id="{FB13805D-98C7-4BB3-BE10-B1F84B4C6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1720" y="146304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260AD731-248B-450D-80AD-E44F2637A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77440" y="161848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7.76</a:t>
            </a:r>
            <a:endParaRPr sz="2000"/>
          </a:p>
        </p:txBody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8F0EC0FF-3D4F-4BC8-B2C6-08A32791C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77440" y="216712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streams / pre-saver / release</a:t>
            </a:r>
            <a:endParaRPr sz="1050"/>
          </a:p>
        </p:txBody>
      </p:sp>
      <p:sp>
        <p:nvSpPr>
          <p:cNvPr id="10" name="Shape 8">
            <a:extLst xmlns:a="http://schemas.openxmlformats.org/drawingml/2006/main">
              <a:ext uri="{FF2B5EF4-FFF2-40B4-BE49-F238E27FC236}">
                <a16:creationId xmlns:a16="http://schemas.microsoft.com/office/drawing/2014/main" id="{AC6A435D-5E5B-465A-93A8-32B6DA434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06240" y="146304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A9BA9FB7-0D16-4632-B43E-D1259945E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1960" y="161848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4,908</a:t>
            </a:r>
            <a:endParaRPr sz="2000"/>
          </a:p>
        </p:txBody>
      </p:sp>
      <p:sp>
        <p:nvSpPr>
          <p:cNvPr id="12" name="Text 10">
            <a:extLst xmlns:a="http://schemas.openxmlformats.org/drawingml/2006/main">
              <a:ext uri="{FF2B5EF4-FFF2-40B4-BE49-F238E27FC236}">
                <a16:creationId xmlns:a16="http://schemas.microsoft.com/office/drawing/2014/main" id="{D081974F-55D8-4DC3-AF44-7E8B667362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1960" y="216712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Forever Pre-Savers (live)</a:t>
            </a:r>
            <a:endParaRPr sz="1050"/>
          </a:p>
        </p:txBody>
      </p:sp>
      <p:sp>
        <p:nvSpPr>
          <p:cNvPr id="13" name="Shape 11">
            <a:extLst xmlns:a="http://schemas.openxmlformats.org/drawingml/2006/main">
              <a:ext uri="{FF2B5EF4-FFF2-40B4-BE49-F238E27FC236}">
                <a16:creationId xmlns:a16="http://schemas.microsoft.com/office/drawing/2014/main" id="{FDFC4954-E9FC-4E5B-AE61-09154D314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74320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5FCD2C99-018F-4D6A-99D1-24413D0A9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89864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202K</a:t>
            </a:r>
            <a:endParaRPr sz="20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D0096C59-6663-45CC-90B0-B5E19B762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344728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total pre-saves collected</a:t>
            </a:r>
            <a:endParaRPr sz="105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A4D66361-A356-42B2-A6A4-533EC2805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31720" y="274320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38939F46-4ED3-4222-B605-9B2EDB77B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77440" y="289864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43.8K</a:t>
            </a:r>
            <a:endParaRPr sz="20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74573A08-F32F-4136-8642-B32865EF6B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377440" y="344728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Instagram followers</a:t>
            </a:r>
            <a:endParaRPr sz="1050"/>
          </a:p>
        </p:txBody>
      </p:sp>
      <p:sp>
        <p:nvSpPr>
          <p:cNvPr id="19" name="Shape 17">
            <a:extLst xmlns:a="http://schemas.openxmlformats.org/drawingml/2006/main">
              <a:ext uri="{FF2B5EF4-FFF2-40B4-BE49-F238E27FC236}">
                <a16:creationId xmlns:a16="http://schemas.microsoft.com/office/drawing/2014/main" id="{963193B4-011C-45CB-B0CF-B4CC481781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06240" y="2743200"/>
            <a:ext cx="1737360" cy="1143000"/>
          </a:xfrm>
          <a:prstGeom xmlns:a="http://schemas.openxmlformats.org/drawingml/2006/main" prst="roundRect">
            <a:avLst>
              <a:gd name="adj" fmla="val 560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0" name="Text 18">
            <a:extLst xmlns:a="http://schemas.openxmlformats.org/drawingml/2006/main">
              <a:ext uri="{FF2B5EF4-FFF2-40B4-BE49-F238E27FC236}">
                <a16:creationId xmlns:a16="http://schemas.microsoft.com/office/drawing/2014/main" id="{B416C879-BF66-4651-99CB-A5AD56D975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1960" y="2898648"/>
            <a:ext cx="164592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0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504</a:t>
            </a:r>
            <a:endParaRPr sz="2000"/>
          </a:p>
        </p:txBody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49B3C622-238A-4ACE-9457-838DCAB2F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51960" y="3447288"/>
            <a:ext cx="164592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songs written</a:t>
            </a:r>
            <a:endParaRPr sz="1050"/>
          </a:p>
        </p:txBody>
      </p:sp>
      <p:pic>
        <p:nvPicPr>
          <p:cNvPr id="49" name="Image 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b2ccae8289c43ec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6126480" y="1554480"/>
            <a:ext cx="2606040" cy="987552"/>
          </a:xfrm>
          <a:prstGeom xmlns:a="http://schemas.openxmlformats.org/drawingml/2006/main" prst="rect">
            <a:avLst/>
          </a:prstGeom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pic>
      <p:sp>
        <p:nvSpPr>
          <p:cNvPr id="23" name="Text 20">
            <a:extLst xmlns:a="http://schemas.openxmlformats.org/drawingml/2006/main">
              <a:ext uri="{FF2B5EF4-FFF2-40B4-BE49-F238E27FC236}">
                <a16:creationId xmlns:a16="http://schemas.microsoft.com/office/drawing/2014/main" id="{B9FDB0E8-8E7D-4030-ABBE-659AA5140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6480" y="2633472"/>
            <a:ext cx="2606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Spotify for Artists — historical account evidence</a:t>
            </a:r>
            <a:endParaRPr sz="900"/>
          </a:p>
        </p:txBody>
      </p:sp>
      <p:sp>
        <p:nvSpPr>
          <p:cNvPr id="24" name="Shape 21">
            <a:extLst xmlns:a="http://schemas.openxmlformats.org/drawingml/2006/main">
              <a:ext uri="{FF2B5EF4-FFF2-40B4-BE49-F238E27FC236}">
                <a16:creationId xmlns:a16="http://schemas.microsoft.com/office/drawing/2014/main" id="{2CAA9662-1B80-4D83-A4C9-ADABA9AE57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26480" y="3566160"/>
            <a:ext cx="2606040" cy="1051560"/>
          </a:xfrm>
          <a:prstGeom xmlns:a="http://schemas.openxmlformats.org/drawingml/2006/main" prst="roundRect">
            <a:avLst>
              <a:gd name="adj" fmla="val 6087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5" name="Text 22">
            <a:extLst xmlns:a="http://schemas.openxmlformats.org/drawingml/2006/main">
              <a:ext uri="{FF2B5EF4-FFF2-40B4-BE49-F238E27FC236}">
                <a16:creationId xmlns:a16="http://schemas.microsoft.com/office/drawing/2014/main" id="{456F21FA-9D34-4992-8531-8F00F16D2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9360" y="3675888"/>
            <a:ext cx="2286000" cy="86868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Data room: revenue rails, contracts, dashboards and ownership evidence.</a:t>
            </a:r>
            <a:endParaRPr sz="1050"/>
          </a:p>
        </p:txBody>
      </p:sp>
      <p:sp>
        <p:nvSpPr>
          <p:cNvPr id="26" name="Text 23">
            <a:extLst xmlns:a="http://schemas.openxmlformats.org/drawingml/2006/main">
              <a:ext uri="{FF2B5EF4-FFF2-40B4-BE49-F238E27FC236}">
                <a16:creationId xmlns:a16="http://schemas.microsoft.com/office/drawing/2014/main" id="{BF579812-21D2-4B79-B3D6-962229056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4114800"/>
            <a:ext cx="539496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400"/>
              </a:lnSpc>
              <a:buNone/>
            </a:pPr>
            <a:r>
              <a:rPr sz="11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Plus 17K saves, 7.9K Spotify followers, 7,489 emails and ~$81K of founder/operator revenue.</a:t>
            </a:r>
            <a:endParaRPr sz="1100"/>
          </a:p>
        </p:txBody>
      </p:sp>
      <p:sp>
        <p:nvSpPr>
          <p:cNvPr id="27" name="Text 24">
            <a:extLst xmlns:a="http://schemas.openxmlformats.org/drawingml/2006/main">
              <a:ext uri="{FF2B5EF4-FFF2-40B4-BE49-F238E27FC236}">
                <a16:creationId xmlns:a16="http://schemas.microsoft.com/office/drawing/2014/main" id="{34821955-8C31-4F1E-BDDC-E9D1083BE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04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99212482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E0CCB057-B2EB-46C1-832D-619B680DE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UNIT ECONOMICS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36E68A4F-116A-4A56-9DDA-40F9A4EA88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Every core assumption is tied to measured data.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64DA4037-0A5D-4F6D-9E7B-FECD8005C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17320"/>
            <a:ext cx="4023360" cy="1463040"/>
          </a:xfrm>
          <a:prstGeom xmlns:a="http://schemas.openxmlformats.org/drawingml/2006/main" prst="roundRect">
            <a:avLst>
              <a:gd name="adj" fmla="val 437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43354ED5-3004-43E1-A2AC-A5F82C369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554480"/>
            <a:ext cx="137160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2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$0.67</a:t>
            </a:r>
            <a:endParaRPr sz="27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674F0A7D-DF3E-40BA-A270-2FB87ADE4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8840" y="1563624"/>
            <a:ext cx="22402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cost per Forever Pre-Saver</a:t>
            </a:r>
            <a:endParaRPr sz="1150"/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C7F5906A-7A94-4519-ABBC-F8BCB01E1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30552"/>
            <a:ext cx="361188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$20 page → ~30 pre-savers / year. One live page delivered 42.</a:t>
            </a:r>
            <a:endParaRPr sz="1050"/>
          </a:p>
        </p:txBody>
      </p:sp>
      <p:sp>
        <p:nvSpPr>
          <p:cNvPr id="8" name="Shape 6">
            <a:extLst xmlns:a="http://schemas.openxmlformats.org/drawingml/2006/main">
              <a:ext uri="{FF2B5EF4-FFF2-40B4-BE49-F238E27FC236}">
                <a16:creationId xmlns:a16="http://schemas.microsoft.com/office/drawing/2014/main" id="{B04F2AAB-03CC-42B5-BE63-83B499667C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3440" y="1417320"/>
            <a:ext cx="4023360" cy="1463040"/>
          </a:xfrm>
          <a:prstGeom xmlns:a="http://schemas.openxmlformats.org/drawingml/2006/main" prst="roundRect">
            <a:avLst>
              <a:gd name="adj" fmla="val 437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EBFC5D17-53D0-4ED7-8721-FE8292E85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1554480"/>
            <a:ext cx="137160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2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7.76</a:t>
            </a:r>
            <a:endParaRPr sz="2700"/>
          </a:p>
        </p:txBody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E3051B5C-3199-4955-B4EC-7365E33C7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55080" y="1563624"/>
            <a:ext cx="22402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measured streams / pre-saver / release</a:t>
            </a:r>
            <a:endParaRPr sz="1150"/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E8F48ACA-46D9-4519-B2B0-661580EB64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2130552"/>
            <a:ext cx="361188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333,581 sample streams ÷ 4,300 pre-savers.</a:t>
            </a:r>
            <a:endParaRPr sz="105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90F33DC4-EC57-4454-B889-F96CBD6C72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017520"/>
            <a:ext cx="4023360" cy="1463040"/>
          </a:xfrm>
          <a:prstGeom xmlns:a="http://schemas.openxmlformats.org/drawingml/2006/main" prst="roundRect">
            <a:avLst>
              <a:gd name="adj" fmla="val 437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E0CAE25D-DC37-4093-A329-818357B651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54680"/>
            <a:ext cx="137160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2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$1,000</a:t>
            </a:r>
            <a:endParaRPr sz="2700"/>
          </a:p>
        </p:txBody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CC0FEADA-382B-4EC1-A31F-621F28A29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8840" y="3163824"/>
            <a:ext cx="22402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all-in flagship release</a:t>
            </a:r>
            <a:endParaRPr sz="115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BD3C39A4-8DF5-48B6-89F2-165441D9D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730752"/>
            <a:ext cx="361188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Production, content and paid acquisition in one budget.</a:t>
            </a:r>
            <a:endParaRPr sz="105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5C2B27CB-D17B-4A73-A85A-CACFB2F31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63440" y="3017520"/>
            <a:ext cx="4023360" cy="1463040"/>
          </a:xfrm>
          <a:prstGeom xmlns:a="http://schemas.openxmlformats.org/drawingml/2006/main" prst="roundRect">
            <a:avLst>
              <a:gd name="adj" fmla="val 4375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9DAC9769-8ADC-42ED-8678-84B32F120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3154680"/>
            <a:ext cx="137160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27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$300</a:t>
            </a:r>
            <a:endParaRPr sz="27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F8C3674C-A5FD-4FCA-85BA-0CE518731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55080" y="3163824"/>
            <a:ext cx="22402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playlist build</a:t>
            </a:r>
            <a:endParaRPr sz="1150"/>
          </a:p>
        </p:txBody>
      </p:sp>
      <p:sp>
        <p:nvSpPr>
          <p:cNvPr id="19" name="Text 17">
            <a:extLst xmlns:a="http://schemas.openxmlformats.org/drawingml/2006/main">
              <a:ext uri="{FF2B5EF4-FFF2-40B4-BE49-F238E27FC236}">
                <a16:creationId xmlns:a16="http://schemas.microsoft.com/office/drawing/2014/main" id="{440A2400-E046-491F-9D9C-5BB464342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3730752"/>
            <a:ext cx="3611880" cy="6858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Modeled at ~51K streams / year plus submission revenue.</a:t>
            </a:r>
            <a:endParaRPr sz="1050"/>
          </a:p>
        </p:txBody>
      </p:sp>
      <p:sp>
        <p:nvSpPr>
          <p:cNvPr id="20" name="Text 18">
            <a:extLst xmlns:a="http://schemas.openxmlformats.org/drawingml/2006/main">
              <a:ext uri="{FF2B5EF4-FFF2-40B4-BE49-F238E27FC236}">
                <a16:creationId xmlns:a16="http://schemas.microsoft.com/office/drawing/2014/main" id="{D5E0070F-2BD9-4235-A660-55F5022A5E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617720"/>
            <a:ext cx="8138160" cy="3200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150" i="1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Streaming break-even: ~13 releases per acquired pre-saver; ~10 months per playlist.</a:t>
            </a:r>
            <a:endParaRPr sz="1150"/>
          </a:p>
        </p:txBody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99D7A791-19B7-41C0-A47A-C46154D6F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05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19301543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3A77C992-606A-4911-A90F-562309E9A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OPERATING ADVANTAGE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D07279FB-B42A-49C8-8745-1F607EAEF8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Bobby owns the demand engine around the catalog.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FCF07450-55B7-466F-A71C-B7DC5F413E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1463040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B0AB1BA9-E40F-45E4-86AD-3A16FFE43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1581912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Owned audience</a:t>
            </a:r>
            <a:endParaRPr sz="13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FEDB7E9E-9789-4C3C-BC39-6EEB426FD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1883664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Pre-savers, email and playlists. Demand the company can reach directly.</a:t>
            </a:r>
            <a:endParaRPr sz="1000"/>
          </a:p>
        </p:txBody>
      </p:sp>
      <p:sp>
        <p:nvSpPr>
          <p:cNvPr id="7" name="Shape 5">
            <a:extLst xmlns:a="http://schemas.openxmlformats.org/drawingml/2006/main">
              <a:ext uri="{FF2B5EF4-FFF2-40B4-BE49-F238E27FC236}">
                <a16:creationId xmlns:a16="http://schemas.microsoft.com/office/drawing/2014/main" id="{49620C2E-7EE6-4CDA-89A3-71305B2B68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6120" y="1463040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6">
            <a:extLst xmlns:a="http://schemas.openxmlformats.org/drawingml/2006/main">
              <a:ext uri="{FF2B5EF4-FFF2-40B4-BE49-F238E27FC236}">
                <a16:creationId xmlns:a16="http://schemas.microsoft.com/office/drawing/2014/main" id="{89EEDA0E-B967-4668-87F5-B4F17B5D1E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581912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Clean rights</a:t>
            </a:r>
            <a:endParaRPr sz="1300"/>
          </a:p>
        </p:txBody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F46027F9-08CE-4281-AE48-EDDA1CBED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883664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New masters are company assets; publishing is scheduled explicitly.</a:t>
            </a:r>
            <a:endParaRPr sz="1000"/>
          </a:p>
        </p:txBody>
      </p:sp>
      <p:sp>
        <p:nvSpPr>
          <p:cNvPr id="10" name="Shape 8">
            <a:extLst xmlns:a="http://schemas.openxmlformats.org/drawingml/2006/main">
              <a:ext uri="{FF2B5EF4-FFF2-40B4-BE49-F238E27FC236}">
                <a16:creationId xmlns:a16="http://schemas.microsoft.com/office/drawing/2014/main" id="{BE3D1908-A3AE-4B06-B1F5-06DD5FCE7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5040" y="1463040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83261AB9-7C5C-4F52-BDA7-79F654AA23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1581912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AI cost control</a:t>
            </a:r>
            <a:endParaRPr sz="1300"/>
          </a:p>
        </p:txBody>
      </p:sp>
      <p:sp>
        <p:nvSpPr>
          <p:cNvPr id="12" name="Text 10">
            <a:extLst xmlns:a="http://schemas.openxmlformats.org/drawingml/2006/main">
              <a:ext uri="{FF2B5EF4-FFF2-40B4-BE49-F238E27FC236}">
                <a16:creationId xmlns:a16="http://schemas.microsoft.com/office/drawing/2014/main" id="{A3F8E593-664D-475D-ABB7-E24667373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1883664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40+ agents built solo. High output without label overhead.</a:t>
            </a:r>
            <a:endParaRPr sz="1000"/>
          </a:p>
        </p:txBody>
      </p:sp>
      <p:sp>
        <p:nvSpPr>
          <p:cNvPr id="13" name="Shape 11">
            <a:extLst xmlns:a="http://schemas.openxmlformats.org/drawingml/2006/main">
              <a:ext uri="{FF2B5EF4-FFF2-40B4-BE49-F238E27FC236}">
                <a16:creationId xmlns:a16="http://schemas.microsoft.com/office/drawing/2014/main" id="{1DD9C24A-2174-47BB-B2DA-953E06D47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2907792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807ED6CB-88F9-48DD-9E67-D67A5BE61B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3026664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Proven allocator</a:t>
            </a:r>
            <a:endParaRPr sz="13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D90CDBB1-2050-480B-97DF-A158127C6F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0080" y="3328416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~$81K founder/operator revenue reinvested into the mission.</a:t>
            </a:r>
            <a:endParaRPr sz="100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CEC4EE2B-9A5B-4A26-A5B1-8E234ED7C2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46120" y="2907792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B1645ADC-8705-43EA-A4EE-B07624748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026664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Release inventory</a:t>
            </a:r>
            <a:endParaRPr sz="13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B7699538-619B-40C8-9E7A-8A14F5CEC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3328416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504 songs written. Capital and execution are the bottlenecks.</a:t>
            </a:r>
            <a:endParaRPr sz="1000"/>
          </a:p>
        </p:txBody>
      </p:sp>
      <p:sp>
        <p:nvSpPr>
          <p:cNvPr id="19" name="Shape 17">
            <a:extLst xmlns:a="http://schemas.openxmlformats.org/drawingml/2006/main">
              <a:ext uri="{FF2B5EF4-FFF2-40B4-BE49-F238E27FC236}">
                <a16:creationId xmlns:a16="http://schemas.microsoft.com/office/drawing/2014/main" id="{65AC3564-AFBF-499E-9E4F-049E06D12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5040" y="2907792"/>
            <a:ext cx="2651760" cy="1298448"/>
          </a:xfrm>
          <a:prstGeom xmlns:a="http://schemas.openxmlformats.org/drawingml/2006/main" prst="roundRect">
            <a:avLst>
              <a:gd name="adj" fmla="val 4930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0" name="Text 18">
            <a:extLst xmlns:a="http://schemas.openxmlformats.org/drawingml/2006/main">
              <a:ext uri="{FF2B5EF4-FFF2-40B4-BE49-F238E27FC236}">
                <a16:creationId xmlns:a16="http://schemas.microsoft.com/office/drawing/2014/main" id="{1B5A6A96-F350-4E23-9B2C-52605C278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3026664"/>
            <a:ext cx="23774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3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Distribution access</a:t>
            </a:r>
            <a:endParaRPr sz="1300"/>
          </a:p>
        </p:txBody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FF7D477D-0894-42B6-AE62-F42760FE5F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17920" y="3328416"/>
            <a:ext cx="2395728" cy="8229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0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AWAL / Orchard / Too Lost relationships already in place.</a:t>
            </a:r>
            <a:endParaRPr sz="1000"/>
          </a:p>
        </p:txBody>
      </p:sp>
      <p:sp>
        <p:nvSpPr>
          <p:cNvPr id="22" name="Text 20">
            <a:extLst xmlns:a="http://schemas.openxmlformats.org/drawingml/2006/main">
              <a:ext uri="{FF2B5EF4-FFF2-40B4-BE49-F238E27FC236}">
                <a16:creationId xmlns:a16="http://schemas.microsoft.com/office/drawing/2014/main" id="{9E25EFAB-3DE6-4005-98F3-025188BBF2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389120"/>
            <a:ext cx="8138160" cy="36576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400" i="1">
                <a:solidFill>
                  <a:srgbClr val="8E8B99"/>
                </a:solidFill>
                <a:latin typeface="Cambria"/>
                <a:ea typeface="Cambria"/>
                <a:cs typeface="Cambria"/>
              </a:rPr>
              <a:t>Leverage Music is optional upside. It is excluded from the core return case.</a:t>
            </a:r>
            <a:endParaRPr sz="1400"/>
          </a:p>
        </p:txBody>
      </p:sp>
      <p:sp>
        <p:nvSpPr>
          <p:cNvPr id="23" name="Text 21">
            <a:extLst xmlns:a="http://schemas.openxmlformats.org/drawingml/2006/main">
              <a:ext uri="{FF2B5EF4-FFF2-40B4-BE49-F238E27FC236}">
                <a16:creationId xmlns:a16="http://schemas.microsoft.com/office/drawing/2014/main" id="{32E817BD-2F9E-4996-8095-A2BD8E073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06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37365640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14F1D2E1-609A-42DE-B3C3-3C1BF3F3B1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USE OF FUNDS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A6D42FBF-4B73-4C55-B148-EB8BD25B57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76072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$400K funds the complete 24-month build.</a:t>
            </a:r>
            <a:endParaRPr sz="3000"/>
          </a:p>
        </p:txBody>
      </p:sp>
      <p:pic>
        <p:nvPicPr>
          <p:cNvPr id="24" name="Image 0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1082e4f18c54b4e"/>
          <a:stretch xmlns:a="http://schemas.openxmlformats.org/drawingml/2006/main">
            <a:fillRect l="0" t="0" r="0" b="0"/>
          </a:stretch>
        </p:blipFill>
        <p:spPr>
          <a:xfrm xmlns:a="http://schemas.openxmlformats.org/drawingml/2006/main">
            <a:off x="320040" y="1371600"/>
            <a:ext cx="4297680" cy="3383280"/>
          </a:xfrm>
          <a:prstGeom xmlns:a="http://schemas.openxmlformats.org/drawingml/2006/main" prst="rect">
            <a:avLst/>
          </a:prstGeom>
        </p:spPr>
      </p:pic>
      <p:sp>
        <p:nvSpPr>
          <p:cNvPr id="5" name="Text 2">
            <a:extLst xmlns:a="http://schemas.openxmlformats.org/drawingml/2006/main">
              <a:ext uri="{FF2B5EF4-FFF2-40B4-BE49-F238E27FC236}">
                <a16:creationId xmlns:a16="http://schemas.microsoft.com/office/drawing/2014/main" id="{C902F3B5-54DF-4814-90A5-67F4EF9F9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46320" y="1417320"/>
            <a:ext cx="384048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2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What it buys by Month 24</a:t>
            </a:r>
            <a:endParaRPr sz="1250"/>
          </a:p>
        </p:txBody>
      </p:sp>
      <p:sp>
        <p:nvSpPr>
          <p:cNvPr id="6" name="Shape 3">
            <a:extLst xmlns:a="http://schemas.openxmlformats.org/drawingml/2006/main">
              <a:ext uri="{FF2B5EF4-FFF2-40B4-BE49-F238E27FC236}">
                <a16:creationId xmlns:a16="http://schemas.microsoft.com/office/drawing/2014/main" id="{60332651-F03C-49E7-8E9A-B820E731E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46320" y="1783080"/>
            <a:ext cx="1874520" cy="960120"/>
          </a:xfrm>
          <a:prstGeom xmlns:a="http://schemas.openxmlformats.org/drawingml/2006/main" prst="roundRect">
            <a:avLst>
              <a:gd name="adj" fmla="val 66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7" name="Text 4">
            <a:extLst xmlns:a="http://schemas.openxmlformats.org/drawingml/2006/main">
              <a:ext uri="{FF2B5EF4-FFF2-40B4-BE49-F238E27FC236}">
                <a16:creationId xmlns:a16="http://schemas.microsoft.com/office/drawing/2014/main" id="{BDD94227-79A2-4796-A061-1411C6E5B4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1892808"/>
            <a:ext cx="178308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2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1,000</a:t>
            </a:r>
            <a:endParaRPr sz="2200"/>
          </a:p>
        </p:txBody>
      </p:sp>
      <p:sp>
        <p:nvSpPr>
          <p:cNvPr id="8" name="Text 5">
            <a:extLst xmlns:a="http://schemas.openxmlformats.org/drawingml/2006/main">
              <a:ext uri="{FF2B5EF4-FFF2-40B4-BE49-F238E27FC236}">
                <a16:creationId xmlns:a16="http://schemas.microsoft.com/office/drawing/2014/main" id="{4EF71AA8-DC42-4A70-AA1F-AA39866B9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2441448"/>
            <a:ext cx="17830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owned fan pages</a:t>
            </a:r>
            <a:endParaRPr sz="1050"/>
          </a:p>
        </p:txBody>
      </p:sp>
      <p:sp>
        <p:nvSpPr>
          <p:cNvPr id="9" name="Shape 6">
            <a:extLst xmlns:a="http://schemas.openxmlformats.org/drawingml/2006/main">
              <a:ext uri="{FF2B5EF4-FFF2-40B4-BE49-F238E27FC236}">
                <a16:creationId xmlns:a16="http://schemas.microsoft.com/office/drawing/2014/main" id="{0A00E74F-6BF9-4E72-8895-7AA7AEC97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2280" y="1783080"/>
            <a:ext cx="1874520" cy="960120"/>
          </a:xfrm>
          <a:prstGeom xmlns:a="http://schemas.openxmlformats.org/drawingml/2006/main" prst="roundRect">
            <a:avLst>
              <a:gd name="adj" fmla="val 66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0" name="Text 7">
            <a:extLst xmlns:a="http://schemas.openxmlformats.org/drawingml/2006/main">
              <a:ext uri="{FF2B5EF4-FFF2-40B4-BE49-F238E27FC236}">
                <a16:creationId xmlns:a16="http://schemas.microsoft.com/office/drawing/2014/main" id="{4E76F2F7-7185-4840-95C0-C80AE94EF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892808"/>
            <a:ext cx="178308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2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200</a:t>
            </a:r>
            <a:endParaRPr sz="2200"/>
          </a:p>
        </p:txBody>
      </p:sp>
      <p:sp>
        <p:nvSpPr>
          <p:cNvPr id="11" name="Text 8">
            <a:extLst xmlns:a="http://schemas.openxmlformats.org/drawingml/2006/main">
              <a:ext uri="{FF2B5EF4-FFF2-40B4-BE49-F238E27FC236}">
                <a16:creationId xmlns:a16="http://schemas.microsoft.com/office/drawing/2014/main" id="{D77D14A6-1CED-4406-891E-38F40A06B1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441448"/>
            <a:ext cx="17830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owned playlists</a:t>
            </a:r>
            <a:endParaRPr sz="1050"/>
          </a:p>
        </p:txBody>
      </p:sp>
      <p:sp>
        <p:nvSpPr>
          <p:cNvPr id="12" name="Shape 9">
            <a:extLst xmlns:a="http://schemas.openxmlformats.org/drawingml/2006/main">
              <a:ext uri="{FF2B5EF4-FFF2-40B4-BE49-F238E27FC236}">
                <a16:creationId xmlns:a16="http://schemas.microsoft.com/office/drawing/2014/main" id="{250A8932-67E0-464E-9103-CAEA6EEA1F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46320" y="2880360"/>
            <a:ext cx="1874520" cy="960120"/>
          </a:xfrm>
          <a:prstGeom xmlns:a="http://schemas.openxmlformats.org/drawingml/2006/main" prst="roundRect">
            <a:avLst>
              <a:gd name="adj" fmla="val 66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0">
            <a:extLst xmlns:a="http://schemas.openxmlformats.org/drawingml/2006/main">
              <a:ext uri="{FF2B5EF4-FFF2-40B4-BE49-F238E27FC236}">
                <a16:creationId xmlns:a16="http://schemas.microsoft.com/office/drawing/2014/main" id="{F58ADC79-610D-4733-AE42-367CB7DB0A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2990088"/>
            <a:ext cx="178308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2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24</a:t>
            </a:r>
            <a:endParaRPr sz="2200"/>
          </a:p>
        </p:txBody>
      </p:sp>
      <p:sp>
        <p:nvSpPr>
          <p:cNvPr id="14" name="Text 11">
            <a:extLst xmlns:a="http://schemas.openxmlformats.org/drawingml/2006/main">
              <a:ext uri="{FF2B5EF4-FFF2-40B4-BE49-F238E27FC236}">
                <a16:creationId xmlns:a16="http://schemas.microsoft.com/office/drawing/2014/main" id="{8BE3F3B9-7F35-4132-B561-B0D1F0D9E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92040" y="3538728"/>
            <a:ext cx="17830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owned masters + videos</a:t>
            </a:r>
            <a:endParaRPr sz="1050"/>
          </a:p>
        </p:txBody>
      </p:sp>
      <p:sp>
        <p:nvSpPr>
          <p:cNvPr id="15" name="Shape 12">
            <a:extLst xmlns:a="http://schemas.openxmlformats.org/drawingml/2006/main">
              <a:ext uri="{FF2B5EF4-FFF2-40B4-BE49-F238E27FC236}">
                <a16:creationId xmlns:a16="http://schemas.microsoft.com/office/drawing/2014/main" id="{3E690682-2BB4-48F6-8E94-6E24F7074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2280" y="2880360"/>
            <a:ext cx="1874520" cy="960120"/>
          </a:xfrm>
          <a:prstGeom xmlns:a="http://schemas.openxmlformats.org/drawingml/2006/main" prst="roundRect">
            <a:avLst>
              <a:gd name="adj" fmla="val 66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6" name="Text 13">
            <a:extLst xmlns:a="http://schemas.openxmlformats.org/drawingml/2006/main">
              <a:ext uri="{FF2B5EF4-FFF2-40B4-BE49-F238E27FC236}">
                <a16:creationId xmlns:a16="http://schemas.microsoft.com/office/drawing/2014/main" id="{7E930547-10A3-4FB9-A36D-87AA5950F5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990088"/>
            <a:ext cx="1783080" cy="56692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22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~28K</a:t>
            </a:r>
            <a:endParaRPr sz="2200"/>
          </a:p>
        </p:txBody>
      </p:sp>
      <p:sp>
        <p:nvSpPr>
          <p:cNvPr id="17" name="Text 14">
            <a:extLst xmlns:a="http://schemas.openxmlformats.org/drawingml/2006/main">
              <a:ext uri="{FF2B5EF4-FFF2-40B4-BE49-F238E27FC236}">
                <a16:creationId xmlns:a16="http://schemas.microsoft.com/office/drawing/2014/main" id="{2423EE48-5BAF-42B3-B0FB-DD8DC1642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3538728"/>
            <a:ext cx="178308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t"/>
          <a:lstStyle xmlns:a="http://schemas.openxmlformats.org/drawingml/2006/main"/>
          <a:p xmlns:a="http://schemas.openxmlformats.org/drawingml/2006/main">
            <a:pPr marL="0" indent="0" algn="ctr">
              <a:buNone/>
            </a:pPr>
            <a:r>
              <a:rPr sz="10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Forever Pre-Savers</a:t>
            </a:r>
            <a:endParaRPr sz="1050"/>
          </a:p>
        </p:txBody>
      </p:sp>
      <p:sp>
        <p:nvSpPr>
          <p:cNvPr id="18" name="Shape 15">
            <a:extLst xmlns:a="http://schemas.openxmlformats.org/drawingml/2006/main">
              <a:ext uri="{FF2B5EF4-FFF2-40B4-BE49-F238E27FC236}">
                <a16:creationId xmlns:a16="http://schemas.microsoft.com/office/drawing/2014/main" id="{12816C36-885C-4307-96A1-F9EF20F9B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846320" y="4023360"/>
            <a:ext cx="3840480" cy="777240"/>
          </a:xfrm>
          <a:prstGeom xmlns:a="http://schemas.openxmlformats.org/drawingml/2006/main" prst="roundRect">
            <a:avLst>
              <a:gd name="adj" fmla="val 8235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9" name="Text 16">
            <a:extLst xmlns:a="http://schemas.openxmlformats.org/drawingml/2006/main">
              <a:ext uri="{FF2B5EF4-FFF2-40B4-BE49-F238E27FC236}">
                <a16:creationId xmlns:a16="http://schemas.microsoft.com/office/drawing/2014/main" id="{4369036E-2187-4CB3-895C-5EB925ACF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0" y="4114800"/>
            <a:ext cx="3474720" cy="62179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300"/>
              </a:lnSpc>
              <a:buNone/>
            </a:pPr>
            <a:r>
              <a:rPr sz="10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Modeled revenue is not required to complete the funded build.</a:t>
            </a:r>
            <a:endParaRPr sz="1050"/>
          </a:p>
        </p:txBody>
      </p:sp>
      <p:sp>
        <p:nvSpPr>
          <p:cNvPr id="20" name="Text 17">
            <a:extLst xmlns:a="http://schemas.openxmlformats.org/drawingml/2006/main">
              <a:ext uri="{FF2B5EF4-FFF2-40B4-BE49-F238E27FC236}">
                <a16:creationId xmlns:a16="http://schemas.microsoft.com/office/drawing/2014/main" id="{9EE74508-B5D3-46CE-B758-B7CE2C244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07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1691378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B3C598EA-C918-48BF-9E09-0924ECD7B3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MILESTONES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2DE7C68F-13AA-48F4-8094-3E384D486A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813816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$400K is deployed against a 24-month operating plan.</a:t>
            </a:r>
            <a:endParaRPr sz="3000"/>
          </a:p>
        </p:txBody>
      </p:sp>
      <p:sp>
        <p:nvSpPr>
          <p:cNvPr id="4" name="Shape 2">
            <a:extLst xmlns:a="http://schemas.openxmlformats.org/drawingml/2006/main">
              <a:ext uri="{FF2B5EF4-FFF2-40B4-BE49-F238E27FC236}">
                <a16:creationId xmlns:a16="http://schemas.microsoft.com/office/drawing/2014/main" id="{20BEFFA4-B82A-4AB5-B9F6-30D9915B1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048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5" name="Text 3">
            <a:extLst xmlns:a="http://schemas.openxmlformats.org/drawingml/2006/main">
              <a:ext uri="{FF2B5EF4-FFF2-40B4-BE49-F238E27FC236}">
                <a16:creationId xmlns:a16="http://schemas.microsoft.com/office/drawing/2014/main" id="{25CAEEA9-31B9-4608-B453-499969B00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M0–6</a:t>
            </a:r>
            <a:endParaRPr sz="1100"/>
          </a:p>
        </p:txBody>
      </p:sp>
      <p:sp>
        <p:nvSpPr>
          <p:cNvPr id="6" name="Text 4">
            <a:extLst xmlns:a="http://schemas.openxmlformats.org/drawingml/2006/main">
              <a:ext uri="{FF2B5EF4-FFF2-40B4-BE49-F238E27FC236}">
                <a16:creationId xmlns:a16="http://schemas.microsoft.com/office/drawing/2014/main" id="{41774C42-1269-44BE-A1F0-E6773DAEEF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Foundation</a:t>
            </a:r>
            <a:endParaRPr sz="1400"/>
          </a:p>
        </p:txBody>
      </p:sp>
      <p:sp>
        <p:nvSpPr>
          <p:cNvPr id="7" name="Text 5">
            <a:extLst xmlns:a="http://schemas.openxmlformats.org/drawingml/2006/main">
              <a:ext uri="{FF2B5EF4-FFF2-40B4-BE49-F238E27FC236}">
                <a16:creationId xmlns:a16="http://schemas.microsoft.com/office/drawing/2014/main" id="{F83F7B24-1B49-4935-9160-41D6EAFDBD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1208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Entity + rights schedule · 500 pages · 100 playlists · 6 releases</a:t>
            </a:r>
            <a:endParaRPr sz="900"/>
          </a:p>
        </p:txBody>
      </p:sp>
      <p:sp>
        <p:nvSpPr>
          <p:cNvPr id="8" name="Shape 6">
            <a:extLst xmlns:a="http://schemas.openxmlformats.org/drawingml/2006/main">
              <a:ext uri="{FF2B5EF4-FFF2-40B4-BE49-F238E27FC236}">
                <a16:creationId xmlns:a16="http://schemas.microsoft.com/office/drawing/2014/main" id="{5B7F6107-12B3-4D7A-9CC2-4F7925075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03120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9" name="Text 7">
            <a:extLst xmlns:a="http://schemas.openxmlformats.org/drawingml/2006/main">
              <a:ext uri="{FF2B5EF4-FFF2-40B4-BE49-F238E27FC236}">
                <a16:creationId xmlns:a16="http://schemas.microsoft.com/office/drawing/2014/main" id="{271EE936-CAC6-4BA3-820A-E8B3D3DBF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M7–12</a:t>
            </a:r>
            <a:endParaRPr sz="1100"/>
          </a:p>
        </p:txBody>
      </p:sp>
      <p:sp>
        <p:nvSpPr>
          <p:cNvPr id="10" name="Text 8">
            <a:extLst xmlns:a="http://schemas.openxmlformats.org/drawingml/2006/main">
              <a:ext uri="{FF2B5EF4-FFF2-40B4-BE49-F238E27FC236}">
                <a16:creationId xmlns:a16="http://schemas.microsoft.com/office/drawing/2014/main" id="{FF4534F0-4217-4253-AC90-406FCFDAE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Verify</a:t>
            </a:r>
            <a:endParaRPr sz="1400"/>
          </a:p>
        </p:txBody>
      </p:sp>
      <p:sp>
        <p:nvSpPr>
          <p:cNvPr id="11" name="Text 9">
            <a:extLst xmlns:a="http://schemas.openxmlformats.org/drawingml/2006/main">
              <a:ext uri="{FF2B5EF4-FFF2-40B4-BE49-F238E27FC236}">
                <a16:creationId xmlns:a16="http://schemas.microsoft.com/office/drawing/2014/main" id="{BD017B3E-D5EF-406D-837C-C408586BA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40280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12 cumulative masters · unit economics reviewed quarterly</a:t>
            </a:r>
            <a:endParaRPr sz="900"/>
          </a:p>
        </p:txBody>
      </p:sp>
      <p:sp>
        <p:nvSpPr>
          <p:cNvPr id="12" name="Shape 10">
            <a:extLst xmlns:a="http://schemas.openxmlformats.org/drawingml/2006/main">
              <a:ext uri="{FF2B5EF4-FFF2-40B4-BE49-F238E27FC236}">
                <a16:creationId xmlns:a16="http://schemas.microsoft.com/office/drawing/2014/main" id="{FFBC5819-0968-4FF5-B593-29D388126E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22192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3" name="Text 11">
            <a:extLst xmlns:a="http://schemas.openxmlformats.org/drawingml/2006/main">
              <a:ext uri="{FF2B5EF4-FFF2-40B4-BE49-F238E27FC236}">
                <a16:creationId xmlns:a16="http://schemas.microsoft.com/office/drawing/2014/main" id="{C2B5AB3E-0E6C-4B8C-B5EE-F7C4BB317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M13–18</a:t>
            </a:r>
            <a:endParaRPr sz="1100"/>
          </a:p>
        </p:txBody>
      </p:sp>
      <p:sp>
        <p:nvSpPr>
          <p:cNvPr id="14" name="Text 12">
            <a:extLst xmlns:a="http://schemas.openxmlformats.org/drawingml/2006/main">
              <a:ext uri="{FF2B5EF4-FFF2-40B4-BE49-F238E27FC236}">
                <a16:creationId xmlns:a16="http://schemas.microsoft.com/office/drawing/2014/main" id="{51695D0B-7F5B-41DD-BC11-140C19614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Season</a:t>
            </a:r>
            <a:endParaRPr sz="1400"/>
          </a:p>
        </p:txBody>
      </p:sp>
      <p:sp>
        <p:nvSpPr>
          <p:cNvPr id="15" name="Text 13">
            <a:extLst xmlns:a="http://schemas.openxmlformats.org/drawingml/2006/main">
              <a:ext uri="{FF2B5EF4-FFF2-40B4-BE49-F238E27FC236}">
                <a16:creationId xmlns:a16="http://schemas.microsoft.com/office/drawing/2014/main" id="{00507575-1BE7-4EC6-8C14-392CFA18ED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959352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750 pages · 150 playlists · 18 masters · royalty history builds</a:t>
            </a:r>
            <a:endParaRPr sz="900"/>
          </a:p>
        </p:txBody>
      </p:sp>
      <p:sp>
        <p:nvSpPr>
          <p:cNvPr id="16" name="Shape 14">
            <a:extLst xmlns:a="http://schemas.openxmlformats.org/drawingml/2006/main">
              <a:ext uri="{FF2B5EF4-FFF2-40B4-BE49-F238E27FC236}">
                <a16:creationId xmlns:a16="http://schemas.microsoft.com/office/drawing/2014/main" id="{72A34A49-62B0-42CE-BF9D-8C15FE2DD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41264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7" name="Text 15">
            <a:extLst xmlns:a="http://schemas.openxmlformats.org/drawingml/2006/main">
              <a:ext uri="{FF2B5EF4-FFF2-40B4-BE49-F238E27FC236}">
                <a16:creationId xmlns:a16="http://schemas.microsoft.com/office/drawing/2014/main" id="{2B58E129-3A76-4AE2-B69E-1DBA8C42A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M19–24</a:t>
            </a:r>
            <a:endParaRPr sz="1100"/>
          </a:p>
        </p:txBody>
      </p:sp>
      <p:sp>
        <p:nvSpPr>
          <p:cNvPr id="18" name="Text 16">
            <a:extLst xmlns:a="http://schemas.openxmlformats.org/drawingml/2006/main">
              <a:ext uri="{FF2B5EF4-FFF2-40B4-BE49-F238E27FC236}">
                <a16:creationId xmlns:a16="http://schemas.microsoft.com/office/drawing/2014/main" id="{8D0083DD-33B9-48FE-BF12-788B68897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Complete</a:t>
            </a:r>
            <a:endParaRPr sz="1400"/>
          </a:p>
        </p:txBody>
      </p:sp>
      <p:sp>
        <p:nvSpPr>
          <p:cNvPr id="19" name="Text 17">
            <a:extLst xmlns:a="http://schemas.openxmlformats.org/drawingml/2006/main">
              <a:ext uri="{FF2B5EF4-FFF2-40B4-BE49-F238E27FC236}">
                <a16:creationId xmlns:a16="http://schemas.microsoft.com/office/drawing/2014/main" id="{327555A2-A1F7-4C03-A24B-33121D81F1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78424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1,000 pages · 200 playlists · 24 masters · ~28K pre-savers</a:t>
            </a:r>
            <a:endParaRPr sz="900"/>
          </a:p>
        </p:txBody>
      </p:sp>
      <p:sp>
        <p:nvSpPr>
          <p:cNvPr id="20" name="Shape 18">
            <a:extLst xmlns:a="http://schemas.openxmlformats.org/drawingml/2006/main">
              <a:ext uri="{FF2B5EF4-FFF2-40B4-BE49-F238E27FC236}">
                <a16:creationId xmlns:a16="http://schemas.microsoft.com/office/drawing/2014/main" id="{C4A4FD7E-A9C9-4075-9118-9FF0C8ED9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60336" y="1554480"/>
            <a:ext cx="1536192" cy="2057400"/>
          </a:xfrm>
          <a:prstGeom xmlns:a="http://schemas.openxmlformats.org/drawingml/2006/main" prst="roundRect">
            <a:avLst>
              <a:gd name="adj" fmla="val 4167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1" name="Text 19">
            <a:extLst xmlns:a="http://schemas.openxmlformats.org/drawingml/2006/main">
              <a:ext uri="{FF2B5EF4-FFF2-40B4-BE49-F238E27FC236}">
                <a16:creationId xmlns:a16="http://schemas.microsoft.com/office/drawing/2014/main" id="{E06ECC55-1F1E-4A1A-8756-B533069D4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1691640"/>
            <a:ext cx="1298448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Y3–5</a:t>
            </a:r>
            <a:endParaRPr sz="1100"/>
          </a:p>
        </p:txBody>
      </p:sp>
      <p:sp>
        <p:nvSpPr>
          <p:cNvPr id="22" name="Text 20">
            <a:extLst xmlns:a="http://schemas.openxmlformats.org/drawingml/2006/main">
              <a:ext uri="{FF2B5EF4-FFF2-40B4-BE49-F238E27FC236}">
                <a16:creationId xmlns:a16="http://schemas.microsoft.com/office/drawing/2014/main" id="{BED7A9E8-0621-4588-958D-D20C4ED8C1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1956816"/>
            <a:ext cx="1298448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4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Reinvest</a:t>
            </a:r>
            <a:endParaRPr sz="1400"/>
          </a:p>
        </p:txBody>
      </p:sp>
      <p:sp>
        <p:nvSpPr>
          <p:cNvPr id="23" name="Text 21">
            <a:extLst xmlns:a="http://schemas.openxmlformats.org/drawingml/2006/main">
              <a:ext uri="{FF2B5EF4-FFF2-40B4-BE49-F238E27FC236}">
                <a16:creationId xmlns:a16="http://schemas.microsoft.com/office/drawing/2014/main" id="{72211BED-B5C8-4BA0-AD4F-A0844D8DD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97496" y="2286000"/>
            <a:ext cx="1325880" cy="123444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Scale only against measured returns; target 60 modeled masters</a:t>
            </a:r>
            <a:endParaRPr sz="900"/>
          </a:p>
        </p:txBody>
      </p:sp>
      <p:sp>
        <p:nvSpPr>
          <p:cNvPr id="24" name="Shape 22">
            <a:extLst xmlns:a="http://schemas.openxmlformats.org/drawingml/2006/main">
              <a:ext uri="{FF2B5EF4-FFF2-40B4-BE49-F238E27FC236}">
                <a16:creationId xmlns:a16="http://schemas.microsoft.com/office/drawing/2014/main" id="{A71B1CCC-0AD3-45D3-8B2C-D3915BA5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3886200"/>
            <a:ext cx="8229600" cy="914400"/>
          </a:xfrm>
          <a:prstGeom xmlns:a="http://schemas.openxmlformats.org/drawingml/2006/main" prst="roundRect">
            <a:avLst>
              <a:gd name="adj" fmla="val 7000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25" name="Text 23">
            <a:extLst xmlns:a="http://schemas.openxmlformats.org/drawingml/2006/main">
              <a:ext uri="{FF2B5EF4-FFF2-40B4-BE49-F238E27FC236}">
                <a16:creationId xmlns:a16="http://schemas.microsoft.com/office/drawing/2014/main" id="{6FFC9050-B07D-44D1-8161-A9C067EDA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005072"/>
            <a:ext cx="7772400" cy="7132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500"/>
              </a:lnSpc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Capital is released against milestones—not hope.</a:t>
            </a:r>
            <a:endParaRPr sz="1150"/>
          </a:p>
        </p:txBody>
      </p:sp>
      <p:sp>
        <p:nvSpPr>
          <p:cNvPr id="26" name="Text 24">
            <a:extLst xmlns:a="http://schemas.openxmlformats.org/drawingml/2006/main">
              <a:ext uri="{FF2B5EF4-FFF2-40B4-BE49-F238E27FC236}">
                <a16:creationId xmlns:a16="http://schemas.microsoft.com/office/drawing/2014/main" id="{2E700429-DEF1-49DC-8C95-65FA41743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08</a:t>
            </a:r>
            <a:endParaRPr sz="900"/>
          </a:p>
        </p:txBody>
      </p:sp>
    </p:spTree>
    <p:extLst>
      <p:ext uri="{BB962C8B-B14F-4D97-AF65-F5344CB8AC3E}">
        <p14:creationId xmlns:p14="http://schemas.microsoft.com/office/powerpoint/2010/main" val="195678842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0D0D12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Text 0">
            <a:extLst xmlns:a="http://schemas.openxmlformats.org/drawingml/2006/main">
              <a:ext uri="{FF2B5EF4-FFF2-40B4-BE49-F238E27FC236}">
                <a16:creationId xmlns:a16="http://schemas.microsoft.com/office/drawing/2014/main" id="{C45AA73C-9089-4C63-8393-044A90BF5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237744"/>
            <a:ext cx="813816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00" b="1" spc="300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FINANCIAL MODEL</a:t>
            </a:r>
            <a:endParaRPr sz="1100"/>
          </a:p>
        </p:txBody>
      </p:sp>
      <p:sp>
        <p:nvSpPr>
          <p:cNvPr id="3" name="Text 1">
            <a:extLst xmlns:a="http://schemas.openxmlformats.org/drawingml/2006/main">
              <a:ext uri="{FF2B5EF4-FFF2-40B4-BE49-F238E27FC236}">
                <a16:creationId xmlns:a16="http://schemas.microsoft.com/office/drawing/2014/main" id="{9ACB79D0-335B-428F-958C-0543FE53C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" y="603504"/>
            <a:ext cx="5760720" cy="658368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635" tIns="635" rIns="635" bIns="635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30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Year-5 music-rights revenue reaches $310K.</a:t>
            </a:r>
            <a:endParaRPr sz="3000"/>
          </a:p>
        </p:txBody>
      </p:sp>
      <p:sp>
        <p:nvSpPr>
          <p:cNvPr id="5" name="Text 2">
            <a:extLst xmlns:a="http://schemas.openxmlformats.org/drawingml/2006/main">
              <a:ext uri="{FF2B5EF4-FFF2-40B4-BE49-F238E27FC236}">
                <a16:creationId xmlns:a16="http://schemas.microsoft.com/office/drawing/2014/main" id="{1F737B71-861D-4D66-A98D-06C41A536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2920" y="4480560"/>
            <a:ext cx="45720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9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Annual music-rights revenue · bottoms-up model</a:t>
            </a:r>
            <a:endParaRPr sz="950"/>
          </a:p>
        </p:txBody>
      </p:sp>
      <p:sp>
        <p:nvSpPr>
          <p:cNvPr id="6" name="Text 3">
            <a:extLst xmlns:a="http://schemas.openxmlformats.org/drawingml/2006/main">
              <a:ext uri="{FF2B5EF4-FFF2-40B4-BE49-F238E27FC236}">
                <a16:creationId xmlns:a16="http://schemas.microsoft.com/office/drawing/2014/main" id="{25962EB0-E735-4C76-8582-22C32477D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1417320"/>
            <a:ext cx="32918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 b="1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Base model output</a:t>
            </a:r>
            <a:endParaRPr sz="1150"/>
          </a:p>
        </p:txBody>
      </p:sp>
      <p:sp>
        <p:nvSpPr>
          <p:cNvPr id="7" name="Shape 4">
            <a:extLst xmlns:a="http://schemas.openxmlformats.org/drawingml/2006/main">
              <a:ext uri="{FF2B5EF4-FFF2-40B4-BE49-F238E27FC236}">
                <a16:creationId xmlns:a16="http://schemas.microsoft.com/office/drawing/2014/main" id="{971D42AD-F2BC-430B-B15A-DCCE013EA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1783080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8" name="Text 5">
            <a:extLst xmlns:a="http://schemas.openxmlformats.org/drawingml/2006/main">
              <a:ext uri="{FF2B5EF4-FFF2-40B4-BE49-F238E27FC236}">
                <a16:creationId xmlns:a16="http://schemas.microsoft.com/office/drawing/2014/main" id="{462FC8B2-459A-4EAD-B4EB-664EE20DD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1856232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YEAR-5 OUTPUT</a:t>
            </a:r>
            <a:endParaRPr sz="1150"/>
          </a:p>
        </p:txBody>
      </p:sp>
      <p:sp>
        <p:nvSpPr>
          <p:cNvPr id="9" name="Text 6">
            <a:extLst xmlns:a="http://schemas.openxmlformats.org/drawingml/2006/main">
              <a:ext uri="{FF2B5EF4-FFF2-40B4-BE49-F238E27FC236}">
                <a16:creationId xmlns:a16="http://schemas.microsoft.com/office/drawing/2014/main" id="{2EA622A9-AEF4-4828-B3C1-442965C06C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130552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annual streams</a:t>
            </a:r>
            <a:endParaRPr sz="850"/>
          </a:p>
        </p:txBody>
      </p:sp>
      <p:sp>
        <p:nvSpPr>
          <p:cNvPr id="10" name="Text 7">
            <a:extLst xmlns:a="http://schemas.openxmlformats.org/drawingml/2006/main">
              <a:ext uri="{FF2B5EF4-FFF2-40B4-BE49-F238E27FC236}">
                <a16:creationId xmlns:a16="http://schemas.microsoft.com/office/drawing/2014/main" id="{AF0D9A76-B5B7-48A3-9BB1-632B7E867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1856232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47.8M</a:t>
            </a:r>
            <a:endParaRPr sz="1900"/>
          </a:p>
        </p:txBody>
      </p:sp>
      <p:sp>
        <p:nvSpPr>
          <p:cNvPr id="11" name="Shape 8">
            <a:extLst xmlns:a="http://schemas.openxmlformats.org/drawingml/2006/main">
              <a:ext uri="{FF2B5EF4-FFF2-40B4-BE49-F238E27FC236}">
                <a16:creationId xmlns:a16="http://schemas.microsoft.com/office/drawing/2014/main" id="{366CACCB-3B78-43CB-9319-6B374664E6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2551176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E1E29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2" name="Text 9">
            <a:extLst xmlns:a="http://schemas.openxmlformats.org/drawingml/2006/main">
              <a:ext uri="{FF2B5EF4-FFF2-40B4-BE49-F238E27FC236}">
                <a16:creationId xmlns:a16="http://schemas.microsoft.com/office/drawing/2014/main" id="{8ADA8346-961C-4F7F-B363-0657C8FAD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624328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CATALOG</a:t>
            </a:r>
            <a:endParaRPr sz="1150"/>
          </a:p>
        </p:txBody>
      </p:sp>
      <p:sp>
        <p:nvSpPr>
          <p:cNvPr id="13" name="Text 10">
            <a:extLst xmlns:a="http://schemas.openxmlformats.org/drawingml/2006/main">
              <a:ext uri="{FF2B5EF4-FFF2-40B4-BE49-F238E27FC236}">
                <a16:creationId xmlns:a16="http://schemas.microsoft.com/office/drawing/2014/main" id="{D78C7435-05F8-4B45-9EA6-DCCE82B18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2898648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modeled masters</a:t>
            </a:r>
            <a:endParaRPr sz="850"/>
          </a:p>
        </p:txBody>
      </p:sp>
      <p:sp>
        <p:nvSpPr>
          <p:cNvPr id="14" name="Text 11">
            <a:extLst xmlns:a="http://schemas.openxmlformats.org/drawingml/2006/main">
              <a:ext uri="{FF2B5EF4-FFF2-40B4-BE49-F238E27FC236}">
                <a16:creationId xmlns:a16="http://schemas.microsoft.com/office/drawing/2014/main" id="{E3240CAF-3D95-4768-8D5F-9ED786CA48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2624328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D4A937"/>
                </a:solidFill>
                <a:latin typeface="Cambria"/>
                <a:ea typeface="Cambria"/>
                <a:cs typeface="Cambria"/>
              </a:rPr>
              <a:t>60</a:t>
            </a:r>
            <a:endParaRPr sz="1900"/>
          </a:p>
        </p:txBody>
      </p:sp>
      <p:sp>
        <p:nvSpPr>
          <p:cNvPr id="15" name="Shape 12">
            <a:extLst xmlns:a="http://schemas.openxmlformats.org/drawingml/2006/main">
              <a:ext uri="{FF2B5EF4-FFF2-40B4-BE49-F238E27FC236}">
                <a16:creationId xmlns:a16="http://schemas.microsoft.com/office/drawing/2014/main" id="{0193A29B-A297-4A56-8B5B-CBFB5836F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3319272"/>
            <a:ext cx="3291840" cy="658368"/>
          </a:xfrm>
          <a:prstGeom xmlns:a="http://schemas.openxmlformats.org/drawingml/2006/main" prst="roundRect">
            <a:avLst>
              <a:gd name="adj" fmla="val 9722"/>
            </a:avLst>
          </a:prstGeom>
          <a:solidFill xmlns:a="http://schemas.openxmlformats.org/drawingml/2006/main">
            <a:srgbClr val="17171F"/>
          </a:solidFill>
          <a:ln xmlns:a="http://schemas.openxmlformats.org/drawingml/2006/main" w="9525">
            <a:solidFill>
              <a:srgbClr val="26242F"/>
            </a:solidFill>
            <a:prstDash val="solid"/>
          </a:ln>
          <a:effectLst xmlns:a="http://schemas.openxmlformats.org/drawingml/2006/main">
            <a:outerShdw blurRad="101600" dist="38100" dir="2700000" sx="100000" sy="100000" kx="0" ky="0" algn="bl" rotWithShape="0">
              <a:srgbClr val="000000">
                <a:alpha val="35000"/>
              </a:srgbClr>
            </a:outerShdw>
          </a:effectLst>
        </p:spPr>
      </p:sp>
      <p:sp>
        <p:nvSpPr>
          <p:cNvPr id="16" name="Text 13">
            <a:extLst xmlns:a="http://schemas.openxmlformats.org/drawingml/2006/main">
              <a:ext uri="{FF2B5EF4-FFF2-40B4-BE49-F238E27FC236}">
                <a16:creationId xmlns:a16="http://schemas.microsoft.com/office/drawing/2014/main" id="{1E5A2EB5-E8D0-4F16-A97D-4F8918F2F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3392424"/>
            <a:ext cx="146304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1150">
                <a:solidFill>
                  <a:srgbClr val="F5F2EA"/>
                </a:solidFill>
                <a:latin typeface="Calibri"/>
                <a:ea typeface="Calibri"/>
                <a:cs typeface="Calibri"/>
              </a:rPr>
              <a:t>REVENUE</a:t>
            </a:r>
            <a:endParaRPr sz="1150"/>
          </a:p>
        </p:txBody>
      </p:sp>
      <p:sp>
        <p:nvSpPr>
          <p:cNvPr id="17" name="Text 14">
            <a:extLst xmlns:a="http://schemas.openxmlformats.org/drawingml/2006/main">
              <a:ext uri="{FF2B5EF4-FFF2-40B4-BE49-F238E27FC236}">
                <a16:creationId xmlns:a16="http://schemas.microsoft.com/office/drawing/2014/main" id="{64CD8E69-0541-4DF6-B287-1AF0D38EB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77840" y="3666744"/>
            <a:ext cx="2011680" cy="256032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buNone/>
            </a:pPr>
            <a:r>
              <a:rPr sz="85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music rights only</a:t>
            </a:r>
            <a:endParaRPr sz="850"/>
          </a:p>
        </p:txBody>
      </p:sp>
      <p:sp>
        <p:nvSpPr>
          <p:cNvPr id="18" name="Text 15">
            <a:extLst xmlns:a="http://schemas.openxmlformats.org/drawingml/2006/main">
              <a:ext uri="{FF2B5EF4-FFF2-40B4-BE49-F238E27FC236}">
                <a16:creationId xmlns:a16="http://schemas.microsoft.com/office/drawing/2014/main" id="{83447024-4FE2-4E49-A003-41EC637D8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0880" y="3392424"/>
            <a:ext cx="1463040" cy="5029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1900" b="1">
                <a:solidFill>
                  <a:srgbClr val="F5F2EA"/>
                </a:solidFill>
                <a:latin typeface="Cambria"/>
                <a:ea typeface="Cambria"/>
                <a:cs typeface="Cambria"/>
              </a:rPr>
              <a:t>$310K</a:t>
            </a:r>
            <a:endParaRPr sz="1900"/>
          </a:p>
        </p:txBody>
      </p:sp>
      <p:sp>
        <p:nvSpPr>
          <p:cNvPr id="19" name="Text 16">
            <a:extLst xmlns:a="http://schemas.openxmlformats.org/drawingml/2006/main">
              <a:ext uri="{FF2B5EF4-FFF2-40B4-BE49-F238E27FC236}">
                <a16:creationId xmlns:a16="http://schemas.microsoft.com/office/drawing/2014/main" id="{DC71EC3E-A080-4FF0-887B-4300A0E04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4960" y="4114800"/>
            <a:ext cx="3291840" cy="91440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>
              <a:lnSpc>
                <a:spcPts val="1200"/>
              </a:lnSpc>
              <a:buNone/>
            </a:pPr>
            <a:r>
              <a:rPr sz="950" b="1">
                <a:solidFill>
                  <a:srgbClr val="D4A937"/>
                </a:solidFill>
                <a:latin typeface="Calibri"/>
                <a:ea typeface="Calibri"/>
                <a:cs typeface="Calibri"/>
              </a:rPr>
              <a:t>SaaS, touring, merch, memberships, sync and brand deals are excluded.</a:t>
            </a:r>
            <a:endParaRPr sz="950"/>
          </a:p>
        </p:txBody>
      </p:sp>
      <p:sp>
        <p:nvSpPr>
          <p:cNvPr id="20" name="Text 17">
            <a:extLst xmlns:a="http://schemas.openxmlformats.org/drawingml/2006/main">
              <a:ext uri="{FF2B5EF4-FFF2-40B4-BE49-F238E27FC236}">
                <a16:creationId xmlns:a16="http://schemas.microsoft.com/office/drawing/2014/main" id="{FF068D94-0C0B-4983-9C8A-760348E03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49640" y="4773168"/>
            <a:ext cx="457200" cy="274320"/>
          </a:xfrm>
          <a:prstGeom xmlns:a="http://schemas.openxmlformats.org/drawingml/2006/main" prst="rect">
            <a:avLst/>
          </a:prstGeom>
          <a:noFill xmlns:a="http://schemas.openxmlformats.org/drawingml/2006/main"/>
        </p:spPr>
        <p:txBody>
          <a:bodyPr xmlns:a="http://schemas.openxmlformats.org/drawingml/2006/main" wrap="square" lIns="0" tIns="0" rIns="0" bIns="0" anchor="ctr"/>
          <a:lstStyle xmlns:a="http://schemas.openxmlformats.org/drawingml/2006/main"/>
          <a:p xmlns:a="http://schemas.openxmlformats.org/drawingml/2006/main">
            <a:pPr marL="0" indent="0" algn="r">
              <a:buNone/>
            </a:pPr>
            <a:r>
              <a:rPr sz="900">
                <a:solidFill>
                  <a:srgbClr val="8E8B99"/>
                </a:solidFill>
                <a:latin typeface="Calibri"/>
                <a:ea typeface="Calibri"/>
                <a:cs typeface="Calibri"/>
              </a:rPr>
              <a:t>09</a:t>
            </a:r>
            <a:endParaRPr sz="900"/>
          </a:p>
        </p:txBody>
      </p:sp>
      <p:graphicFrame>
        <p:nvGraphicFramePr>
          <p:cNvPr id="40" name="Chart"/>
          <p:cNvGraphicFramePr/>
          <p:nvPr/>
        </p:nvGraphicFramePr>
        <p:xfrm>
          <a:off xmlns:a="http://schemas.openxmlformats.org/drawingml/2006/main" x="514350" y="1581150"/>
          <a:ext xmlns:a="http://schemas.openxmlformats.org/drawingml/2006/main" cx="4305300" cy="2667000"/>
        </p:xfrm>
        <a:graphic xmlns:a="http://schemas.openxmlformats.org/drawingml/2006/main">
          <a:graphicData uri="http://schemas.openxmlformats.org/drawingml/2006/chart">
            <c:chart xmlns:r="http://schemas.openxmlformats.org/officeDocument/2006/relationships" xmlns:c="http://schemas.openxmlformats.org/drawingml/2006/chart" r:id="R4465be3d7a294548"/>
          </a:graphicData>
        </a:graphic>
      </p:graphicFrame>
    </p:spTree>
    <p:extLst>
      <p:ext uri="{BB962C8B-B14F-4D97-AF65-F5344CB8AC3E}">
        <p14:creationId xmlns:p14="http://schemas.microsoft.com/office/powerpoint/2010/main" val="981705725"/>
      </p:ext>
    </p:extLst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635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2026-08-25T02:55:03.9090000Z</dcterms:created>
  <dcterms:modified xsi:type="dcterms:W3CDTF">2026-08-25T02:55:03.9090000Z</dcterms:modified>
</coreProperties>
</file>